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1"/>
  </p:notesMasterIdLst>
  <p:sldIdLst>
    <p:sldId id="256" r:id="rId3"/>
    <p:sldId id="257" r:id="rId4"/>
    <p:sldId id="259" r:id="rId5"/>
    <p:sldId id="261" r:id="rId6"/>
    <p:sldId id="262" r:id="rId7"/>
    <p:sldId id="263" r:id="rId8"/>
    <p:sldId id="258" r:id="rId9"/>
    <p:sldId id="264" r:id="rId10"/>
    <p:sldId id="279" r:id="rId11"/>
    <p:sldId id="265" r:id="rId12"/>
    <p:sldId id="270" r:id="rId13"/>
    <p:sldId id="267" r:id="rId14"/>
    <p:sldId id="278" r:id="rId15"/>
    <p:sldId id="271" r:id="rId16"/>
    <p:sldId id="272" r:id="rId17"/>
    <p:sldId id="273" r:id="rId18"/>
    <p:sldId id="274" r:id="rId19"/>
    <p:sldId id="275" r:id="rId2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FF0066"/>
    <a:srgbClr val="EE8E00"/>
    <a:srgbClr val="FFFF99"/>
    <a:srgbClr val="8A00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p:cViewPr varScale="1">
        <p:scale>
          <a:sx n="99" d="100"/>
          <a:sy n="99" d="100"/>
        </p:scale>
        <p:origin x="931" y="9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youtube.com/watch?v=E9PKgFt-jC4"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E9PKgFt-jC4"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0AE3C-86C9-4F67-90C1-C2C71A20B37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7D0C9FF5-C726-4C97-AC3B-C1FA68F18B42}">
      <dgm:prSet phldrT="[Текст]" custT="1">
        <dgm:style>
          <a:lnRef idx="2">
            <a:schemeClr val="accent2"/>
          </a:lnRef>
          <a:fillRef idx="1">
            <a:schemeClr val="lt1"/>
          </a:fillRef>
          <a:effectRef idx="0">
            <a:schemeClr val="accent2"/>
          </a:effectRef>
          <a:fontRef idx="minor">
            <a:schemeClr val="dk1"/>
          </a:fontRef>
        </dgm:style>
      </dgm:prSet>
      <dgm:spPr>
        <a:ln/>
      </dgm:spPr>
      <dgm:t>
        <a:bodyPr/>
        <a:lstStyle/>
        <a:p>
          <a:r>
            <a:rPr lang="ru-RU" sz="1000" b="1" u="none" dirty="0">
              <a:latin typeface="Constantia" panose="02030602050306030303" pitchFamily="18" charset="0"/>
              <a:ea typeface="Arial Narrow" charset="0"/>
              <a:cs typeface="Arial Narrow" charset="0"/>
              <a:hlinkClick xmlns:r="http://schemas.openxmlformats.org/officeDocument/2006/relationships" r:id="rId1"/>
            </a:rPr>
            <a:t>Типы движений глаз</a:t>
          </a:r>
          <a:endParaRPr lang="ru-RU" sz="1000" b="1" u="none" dirty="0">
            <a:ln>
              <a:noFill/>
            </a:ln>
            <a:solidFill>
              <a:schemeClr val="bg1"/>
            </a:solidFill>
            <a:latin typeface="Constantia" panose="02030602050306030303" pitchFamily="18" charset="0"/>
          </a:endParaRPr>
        </a:p>
      </dgm:t>
    </dgm:pt>
    <dgm:pt modelId="{C37F768E-FA7A-4451-81D4-0FC21406E4B8}" type="parTrans" cxnId="{F3244394-017E-4D3D-8487-F6B09E28E9B1}">
      <dgm:prSet/>
      <dgm:spPr/>
      <dgm:t>
        <a:bodyPr/>
        <a:lstStyle/>
        <a:p>
          <a:endParaRPr lang="ru-RU">
            <a:ln>
              <a:noFill/>
            </a:ln>
            <a:solidFill>
              <a:schemeClr val="bg1"/>
            </a:solidFill>
          </a:endParaRPr>
        </a:p>
      </dgm:t>
    </dgm:pt>
    <dgm:pt modelId="{4EE449BF-AB05-41E0-B03A-6E3AB6EE73F4}" type="sibTrans" cxnId="{F3244394-017E-4D3D-8487-F6B09E28E9B1}">
      <dgm:prSet/>
      <dgm:spPr/>
      <dgm:t>
        <a:bodyPr/>
        <a:lstStyle/>
        <a:p>
          <a:endParaRPr lang="ru-RU">
            <a:ln>
              <a:noFill/>
            </a:ln>
            <a:solidFill>
              <a:schemeClr val="bg1"/>
            </a:solidFill>
          </a:endParaRPr>
        </a:p>
      </dgm:t>
    </dgm:pt>
    <dgm:pt modelId="{1A9D1A52-89E5-4A57-8E23-B41AEA65F8C3}">
      <dgm:prSet phldrT="[Текст]"/>
      <dgm:spPr>
        <a:solidFill>
          <a:schemeClr val="tx2">
            <a:lumMod val="75000"/>
          </a:schemeClr>
        </a:solidFill>
        <a:ln w="6350"/>
      </dgm:spPr>
      <dgm:t>
        <a:bodyPr/>
        <a:lstStyle/>
        <a:p>
          <a:r>
            <a:rPr lang="ru-RU" b="1" dirty="0">
              <a:ln>
                <a:noFill/>
              </a:ln>
              <a:solidFill>
                <a:schemeClr val="bg1"/>
              </a:solidFill>
              <a:latin typeface="Constantia" panose="02030602050306030303" pitchFamily="18" charset="0"/>
            </a:rPr>
            <a:t>Фиксационные</a:t>
          </a:r>
        </a:p>
        <a:p>
          <a:r>
            <a:rPr lang="ru-RU" dirty="0">
              <a:ln>
                <a:noFill/>
              </a:ln>
              <a:solidFill>
                <a:schemeClr val="bg1"/>
              </a:solidFill>
              <a:latin typeface="Constantia" panose="02030602050306030303" pitchFamily="18" charset="0"/>
            </a:rPr>
            <a:t>Тремор, дрейф, </a:t>
          </a:r>
          <a:r>
            <a:rPr lang="ru-RU" dirty="0" err="1">
              <a:ln>
                <a:noFill/>
              </a:ln>
              <a:solidFill>
                <a:schemeClr val="bg1"/>
              </a:solidFill>
              <a:latin typeface="Constantia" panose="02030602050306030303" pitchFamily="18" charset="0"/>
            </a:rPr>
            <a:t>микросаккады</a:t>
          </a:r>
          <a:endParaRPr lang="ru-RU" dirty="0">
            <a:ln>
              <a:noFill/>
            </a:ln>
            <a:solidFill>
              <a:schemeClr val="bg1"/>
            </a:solidFill>
            <a:latin typeface="Constantia" panose="02030602050306030303" pitchFamily="18" charset="0"/>
          </a:endParaRPr>
        </a:p>
      </dgm:t>
    </dgm:pt>
    <dgm:pt modelId="{3307C76E-9884-4517-9520-3C579B8AAD5F}" type="parTrans" cxnId="{52A2F218-F0FE-4601-AA9B-927BEAAE2DE4}">
      <dgm:prSet/>
      <dgm:spPr/>
      <dgm:t>
        <a:bodyPr/>
        <a:lstStyle/>
        <a:p>
          <a:endParaRPr lang="ru-RU">
            <a:ln>
              <a:noFill/>
            </a:ln>
            <a:solidFill>
              <a:schemeClr val="bg1"/>
            </a:solidFill>
          </a:endParaRPr>
        </a:p>
      </dgm:t>
    </dgm:pt>
    <dgm:pt modelId="{3026B9DD-1F71-42AE-93D4-5F4796F7E6BB}" type="sibTrans" cxnId="{52A2F218-F0FE-4601-AA9B-927BEAAE2DE4}">
      <dgm:prSet/>
      <dgm:spPr/>
      <dgm:t>
        <a:bodyPr/>
        <a:lstStyle/>
        <a:p>
          <a:endParaRPr lang="ru-RU">
            <a:ln>
              <a:noFill/>
            </a:ln>
            <a:solidFill>
              <a:schemeClr val="bg1"/>
            </a:solidFill>
          </a:endParaRPr>
        </a:p>
      </dgm:t>
    </dgm:pt>
    <dgm:pt modelId="{870937B2-E3B7-4B1F-9A7C-7FC3DF472FED}">
      <dgm:prSet phldrT="[Текст]"/>
      <dgm:spPr>
        <a:solidFill>
          <a:schemeClr val="tx2">
            <a:lumMod val="75000"/>
          </a:schemeClr>
        </a:solidFill>
        <a:ln w="6350"/>
      </dgm:spPr>
      <dgm:t>
        <a:bodyPr/>
        <a:lstStyle/>
        <a:p>
          <a:r>
            <a:rPr lang="ru-RU" b="1" dirty="0">
              <a:ln>
                <a:noFill/>
              </a:ln>
              <a:solidFill>
                <a:schemeClr val="bg1"/>
              </a:solidFill>
              <a:latin typeface="Constantia" panose="02030602050306030303" pitchFamily="18" charset="0"/>
            </a:rPr>
            <a:t>Стационарные</a:t>
          </a:r>
        </a:p>
        <a:p>
          <a:r>
            <a:rPr lang="ru-RU" dirty="0">
              <a:ln>
                <a:noFill/>
              </a:ln>
              <a:solidFill>
                <a:schemeClr val="bg1"/>
              </a:solidFill>
              <a:latin typeface="Constantia" panose="02030602050306030303" pitchFamily="18" charset="0"/>
            </a:rPr>
            <a:t>Фиксации, взгляд</a:t>
          </a:r>
        </a:p>
      </dgm:t>
    </dgm:pt>
    <dgm:pt modelId="{1708A85E-265C-422D-927B-FC4C4779DEB7}" type="parTrans" cxnId="{138B2ABA-0D01-4DF2-B213-A4A32EA99F29}">
      <dgm:prSet/>
      <dgm:spPr/>
      <dgm:t>
        <a:bodyPr/>
        <a:lstStyle/>
        <a:p>
          <a:endParaRPr lang="ru-RU">
            <a:ln>
              <a:noFill/>
            </a:ln>
            <a:solidFill>
              <a:schemeClr val="bg1"/>
            </a:solidFill>
          </a:endParaRPr>
        </a:p>
      </dgm:t>
    </dgm:pt>
    <dgm:pt modelId="{BAC46D50-55BA-4664-80E5-5E317556244B}" type="sibTrans" cxnId="{138B2ABA-0D01-4DF2-B213-A4A32EA99F29}">
      <dgm:prSet/>
      <dgm:spPr/>
      <dgm:t>
        <a:bodyPr/>
        <a:lstStyle/>
        <a:p>
          <a:endParaRPr lang="ru-RU">
            <a:ln>
              <a:noFill/>
            </a:ln>
            <a:solidFill>
              <a:schemeClr val="bg1"/>
            </a:solidFill>
          </a:endParaRPr>
        </a:p>
      </dgm:t>
    </dgm:pt>
    <dgm:pt modelId="{11F6AEA5-1128-400E-A266-CA851C0CEA8C}">
      <dgm:prSet phldrT="[Текст]"/>
      <dgm:spPr>
        <a:solidFill>
          <a:schemeClr val="tx2">
            <a:lumMod val="75000"/>
          </a:schemeClr>
        </a:solidFill>
        <a:ln w="6350"/>
      </dgm:spPr>
      <dgm:t>
        <a:bodyPr/>
        <a:lstStyle/>
        <a:p>
          <a:r>
            <a:rPr lang="ru-RU" b="1" dirty="0" err="1">
              <a:ln>
                <a:noFill/>
              </a:ln>
              <a:solidFill>
                <a:schemeClr val="bg1"/>
              </a:solidFill>
              <a:latin typeface="Constantia" panose="02030602050306030303" pitchFamily="18" charset="0"/>
            </a:rPr>
            <a:t>Взглядосмещающие</a:t>
          </a:r>
          <a:endParaRPr lang="ru-RU" b="1" dirty="0">
            <a:ln>
              <a:noFill/>
            </a:ln>
            <a:solidFill>
              <a:schemeClr val="bg1"/>
            </a:solidFill>
            <a:latin typeface="Constantia" panose="02030602050306030303" pitchFamily="18" charset="0"/>
          </a:endParaRPr>
        </a:p>
        <a:p>
          <a:r>
            <a:rPr lang="ru-RU" dirty="0" err="1">
              <a:ln>
                <a:noFill/>
              </a:ln>
              <a:solidFill>
                <a:schemeClr val="bg1"/>
              </a:solidFill>
              <a:latin typeface="Constantia" panose="02030602050306030303" pitchFamily="18" charset="0"/>
            </a:rPr>
            <a:t>Саккады</a:t>
          </a:r>
          <a:r>
            <a:rPr lang="ru-RU" dirty="0">
              <a:ln>
                <a:noFill/>
              </a:ln>
              <a:solidFill>
                <a:schemeClr val="bg1"/>
              </a:solidFill>
              <a:latin typeface="Constantia" panose="02030602050306030303" pitchFamily="18" charset="0"/>
            </a:rPr>
            <a:t>, прослеживающие движения глаз, </a:t>
          </a:r>
          <a:r>
            <a:rPr lang="ru-RU" dirty="0" err="1">
              <a:ln>
                <a:noFill/>
              </a:ln>
              <a:solidFill>
                <a:schemeClr val="bg1"/>
              </a:solidFill>
              <a:latin typeface="Constantia" panose="02030602050306030303" pitchFamily="18" charset="0"/>
            </a:rPr>
            <a:t>ковергеционно-двивергеционные</a:t>
          </a:r>
          <a:endParaRPr lang="ru-RU" dirty="0">
            <a:ln>
              <a:noFill/>
            </a:ln>
            <a:solidFill>
              <a:schemeClr val="bg1"/>
            </a:solidFill>
            <a:latin typeface="Constantia" panose="02030602050306030303" pitchFamily="18" charset="0"/>
          </a:endParaRPr>
        </a:p>
      </dgm:t>
    </dgm:pt>
    <dgm:pt modelId="{64833513-229B-4F8C-B819-E38B1A8BB551}" type="parTrans" cxnId="{8A08A80C-ACAB-403F-BBFD-0BED1FD2B5F4}">
      <dgm:prSet/>
      <dgm:spPr/>
      <dgm:t>
        <a:bodyPr/>
        <a:lstStyle/>
        <a:p>
          <a:endParaRPr lang="ru-RU">
            <a:ln>
              <a:noFill/>
            </a:ln>
            <a:solidFill>
              <a:schemeClr val="bg1"/>
            </a:solidFill>
          </a:endParaRPr>
        </a:p>
      </dgm:t>
    </dgm:pt>
    <dgm:pt modelId="{195C9BF3-9A6F-47BB-920A-BFF971431252}" type="sibTrans" cxnId="{8A08A80C-ACAB-403F-BBFD-0BED1FD2B5F4}">
      <dgm:prSet/>
      <dgm:spPr/>
      <dgm:t>
        <a:bodyPr/>
        <a:lstStyle/>
        <a:p>
          <a:endParaRPr lang="ru-RU">
            <a:ln>
              <a:noFill/>
            </a:ln>
            <a:solidFill>
              <a:schemeClr val="bg1"/>
            </a:solidFill>
          </a:endParaRPr>
        </a:p>
      </dgm:t>
    </dgm:pt>
    <dgm:pt modelId="{73CAC63E-ECC3-4E16-B414-8570B7405D00}" type="pres">
      <dgm:prSet presAssocID="{6060AE3C-86C9-4F67-90C1-C2C71A20B37B}" presName="hierChild1" presStyleCnt="0">
        <dgm:presLayoutVars>
          <dgm:orgChart val="1"/>
          <dgm:chPref val="1"/>
          <dgm:dir/>
          <dgm:animOne val="branch"/>
          <dgm:animLvl val="lvl"/>
          <dgm:resizeHandles/>
        </dgm:presLayoutVars>
      </dgm:prSet>
      <dgm:spPr/>
      <dgm:t>
        <a:bodyPr/>
        <a:lstStyle/>
        <a:p>
          <a:endParaRPr lang="ru-RU"/>
        </a:p>
      </dgm:t>
    </dgm:pt>
    <dgm:pt modelId="{B12D93C6-8604-401C-A946-23C33F8B20C4}" type="pres">
      <dgm:prSet presAssocID="{7D0C9FF5-C726-4C97-AC3B-C1FA68F18B42}" presName="hierRoot1" presStyleCnt="0">
        <dgm:presLayoutVars>
          <dgm:hierBranch val="init"/>
        </dgm:presLayoutVars>
      </dgm:prSet>
      <dgm:spPr/>
    </dgm:pt>
    <dgm:pt modelId="{B2492826-A3F8-482E-A131-94F4BEFFF4C4}" type="pres">
      <dgm:prSet presAssocID="{7D0C9FF5-C726-4C97-AC3B-C1FA68F18B42}" presName="rootComposite1" presStyleCnt="0"/>
      <dgm:spPr/>
    </dgm:pt>
    <dgm:pt modelId="{52868AC1-F477-4101-B37A-F8D5AB6365CC}" type="pres">
      <dgm:prSet presAssocID="{7D0C9FF5-C726-4C97-AC3B-C1FA68F18B42}" presName="rootText1" presStyleLbl="node0" presStyleIdx="0" presStyleCnt="1" custLinFactNeighborX="0" custLinFactNeighborY="-40792">
        <dgm:presLayoutVars>
          <dgm:chPref val="3"/>
        </dgm:presLayoutVars>
      </dgm:prSet>
      <dgm:spPr>
        <a:prstGeom prst="roundRect">
          <a:avLst/>
        </a:prstGeom>
      </dgm:spPr>
      <dgm:t>
        <a:bodyPr/>
        <a:lstStyle/>
        <a:p>
          <a:endParaRPr lang="ru-RU"/>
        </a:p>
      </dgm:t>
    </dgm:pt>
    <dgm:pt modelId="{B0433F87-DF4B-4818-A601-B21188019F68}" type="pres">
      <dgm:prSet presAssocID="{7D0C9FF5-C726-4C97-AC3B-C1FA68F18B42}" presName="rootConnector1" presStyleLbl="node1" presStyleIdx="0" presStyleCnt="0"/>
      <dgm:spPr/>
      <dgm:t>
        <a:bodyPr/>
        <a:lstStyle/>
        <a:p>
          <a:endParaRPr lang="ru-RU"/>
        </a:p>
      </dgm:t>
    </dgm:pt>
    <dgm:pt modelId="{641E9AC4-3DAA-473D-99C6-519CEDDE08F4}" type="pres">
      <dgm:prSet presAssocID="{7D0C9FF5-C726-4C97-AC3B-C1FA68F18B42}" presName="hierChild2" presStyleCnt="0"/>
      <dgm:spPr/>
    </dgm:pt>
    <dgm:pt modelId="{1F57E8AF-BCE6-44A8-94BF-9F0176187064}" type="pres">
      <dgm:prSet presAssocID="{3307C76E-9884-4517-9520-3C579B8AAD5F}" presName="Name37" presStyleLbl="parChTrans1D2" presStyleIdx="0" presStyleCnt="3"/>
      <dgm:spPr/>
      <dgm:t>
        <a:bodyPr/>
        <a:lstStyle/>
        <a:p>
          <a:endParaRPr lang="ru-RU"/>
        </a:p>
      </dgm:t>
    </dgm:pt>
    <dgm:pt modelId="{3DB7086A-3F58-473A-9E09-BD56953C536E}" type="pres">
      <dgm:prSet presAssocID="{1A9D1A52-89E5-4A57-8E23-B41AEA65F8C3}" presName="hierRoot2" presStyleCnt="0">
        <dgm:presLayoutVars>
          <dgm:hierBranch val="init"/>
        </dgm:presLayoutVars>
      </dgm:prSet>
      <dgm:spPr/>
    </dgm:pt>
    <dgm:pt modelId="{4E2BCE07-6E02-4E68-AF60-44EE1C7C371F}" type="pres">
      <dgm:prSet presAssocID="{1A9D1A52-89E5-4A57-8E23-B41AEA65F8C3}" presName="rootComposite" presStyleCnt="0"/>
      <dgm:spPr/>
    </dgm:pt>
    <dgm:pt modelId="{426FEA4E-A60D-4EAE-A1C2-4AC6CB6F4B06}" type="pres">
      <dgm:prSet presAssocID="{1A9D1A52-89E5-4A57-8E23-B41AEA65F8C3}" presName="rootText" presStyleLbl="node2" presStyleIdx="0" presStyleCnt="3" custLinFactNeighborX="13184" custLinFactNeighborY="-15192">
        <dgm:presLayoutVars>
          <dgm:chPref val="3"/>
        </dgm:presLayoutVars>
      </dgm:prSet>
      <dgm:spPr>
        <a:prstGeom prst="roundRect">
          <a:avLst/>
        </a:prstGeom>
      </dgm:spPr>
      <dgm:t>
        <a:bodyPr/>
        <a:lstStyle/>
        <a:p>
          <a:endParaRPr lang="ru-RU"/>
        </a:p>
      </dgm:t>
    </dgm:pt>
    <dgm:pt modelId="{BAE4B9FA-3973-4C2E-B1AC-694163418569}" type="pres">
      <dgm:prSet presAssocID="{1A9D1A52-89E5-4A57-8E23-B41AEA65F8C3}" presName="rootConnector" presStyleLbl="node2" presStyleIdx="0" presStyleCnt="3"/>
      <dgm:spPr/>
      <dgm:t>
        <a:bodyPr/>
        <a:lstStyle/>
        <a:p>
          <a:endParaRPr lang="ru-RU"/>
        </a:p>
      </dgm:t>
    </dgm:pt>
    <dgm:pt modelId="{12F0D575-A3E9-4DD8-B9DB-5AA28F4C431C}" type="pres">
      <dgm:prSet presAssocID="{1A9D1A52-89E5-4A57-8E23-B41AEA65F8C3}" presName="hierChild4" presStyleCnt="0"/>
      <dgm:spPr/>
    </dgm:pt>
    <dgm:pt modelId="{D24F4061-4893-428F-92D3-0AD13A6B1E56}" type="pres">
      <dgm:prSet presAssocID="{1A9D1A52-89E5-4A57-8E23-B41AEA65F8C3}" presName="hierChild5" presStyleCnt="0"/>
      <dgm:spPr/>
    </dgm:pt>
    <dgm:pt modelId="{22B4EB6D-3198-48FA-BA90-D9D38F61042A}" type="pres">
      <dgm:prSet presAssocID="{1708A85E-265C-422D-927B-FC4C4779DEB7}" presName="Name37" presStyleLbl="parChTrans1D2" presStyleIdx="1" presStyleCnt="3"/>
      <dgm:spPr/>
      <dgm:t>
        <a:bodyPr/>
        <a:lstStyle/>
        <a:p>
          <a:endParaRPr lang="ru-RU"/>
        </a:p>
      </dgm:t>
    </dgm:pt>
    <dgm:pt modelId="{845B2124-BA68-4736-B15E-BF11B19622B0}" type="pres">
      <dgm:prSet presAssocID="{870937B2-E3B7-4B1F-9A7C-7FC3DF472FED}" presName="hierRoot2" presStyleCnt="0">
        <dgm:presLayoutVars>
          <dgm:hierBranch val="init"/>
        </dgm:presLayoutVars>
      </dgm:prSet>
      <dgm:spPr/>
    </dgm:pt>
    <dgm:pt modelId="{1298E5CF-5033-4BE4-BE8D-5F7F75A4B092}" type="pres">
      <dgm:prSet presAssocID="{870937B2-E3B7-4B1F-9A7C-7FC3DF472FED}" presName="rootComposite" presStyleCnt="0"/>
      <dgm:spPr/>
    </dgm:pt>
    <dgm:pt modelId="{FA33D6F8-8D03-46C0-AF4A-2470FF816983}" type="pres">
      <dgm:prSet presAssocID="{870937B2-E3B7-4B1F-9A7C-7FC3DF472FED}" presName="rootText" presStyleLbl="node2" presStyleIdx="1" presStyleCnt="3" custLinFactNeighborX="0" custLinFactNeighborY="32694">
        <dgm:presLayoutVars>
          <dgm:chPref val="3"/>
        </dgm:presLayoutVars>
      </dgm:prSet>
      <dgm:spPr>
        <a:prstGeom prst="roundRect">
          <a:avLst/>
        </a:prstGeom>
      </dgm:spPr>
      <dgm:t>
        <a:bodyPr/>
        <a:lstStyle/>
        <a:p>
          <a:endParaRPr lang="ru-RU"/>
        </a:p>
      </dgm:t>
    </dgm:pt>
    <dgm:pt modelId="{95AF9FFF-0A50-4460-A698-E593B2287330}" type="pres">
      <dgm:prSet presAssocID="{870937B2-E3B7-4B1F-9A7C-7FC3DF472FED}" presName="rootConnector" presStyleLbl="node2" presStyleIdx="1" presStyleCnt="3"/>
      <dgm:spPr/>
      <dgm:t>
        <a:bodyPr/>
        <a:lstStyle/>
        <a:p>
          <a:endParaRPr lang="ru-RU"/>
        </a:p>
      </dgm:t>
    </dgm:pt>
    <dgm:pt modelId="{9E0469E2-9323-4A39-B8F2-59CB380570CE}" type="pres">
      <dgm:prSet presAssocID="{870937B2-E3B7-4B1F-9A7C-7FC3DF472FED}" presName="hierChild4" presStyleCnt="0"/>
      <dgm:spPr/>
    </dgm:pt>
    <dgm:pt modelId="{8114ADAD-42D1-41BE-ABB0-B4E6B4477556}" type="pres">
      <dgm:prSet presAssocID="{870937B2-E3B7-4B1F-9A7C-7FC3DF472FED}" presName="hierChild5" presStyleCnt="0"/>
      <dgm:spPr/>
    </dgm:pt>
    <dgm:pt modelId="{F5ED039C-05B1-45B2-9473-25963CD89861}" type="pres">
      <dgm:prSet presAssocID="{64833513-229B-4F8C-B819-E38B1A8BB551}" presName="Name37" presStyleLbl="parChTrans1D2" presStyleIdx="2" presStyleCnt="3"/>
      <dgm:spPr/>
      <dgm:t>
        <a:bodyPr/>
        <a:lstStyle/>
        <a:p>
          <a:endParaRPr lang="ru-RU"/>
        </a:p>
      </dgm:t>
    </dgm:pt>
    <dgm:pt modelId="{ECEAD961-1A32-459E-AC59-6C9F976E41B9}" type="pres">
      <dgm:prSet presAssocID="{11F6AEA5-1128-400E-A266-CA851C0CEA8C}" presName="hierRoot2" presStyleCnt="0">
        <dgm:presLayoutVars>
          <dgm:hierBranch val="init"/>
        </dgm:presLayoutVars>
      </dgm:prSet>
      <dgm:spPr/>
    </dgm:pt>
    <dgm:pt modelId="{8029B247-D9F5-4500-839E-B6343EA87189}" type="pres">
      <dgm:prSet presAssocID="{11F6AEA5-1128-400E-A266-CA851C0CEA8C}" presName="rootComposite" presStyleCnt="0"/>
      <dgm:spPr/>
    </dgm:pt>
    <dgm:pt modelId="{3ED9D50E-D082-4B19-8047-A8D433DB3E6E}" type="pres">
      <dgm:prSet presAssocID="{11F6AEA5-1128-400E-A266-CA851C0CEA8C}" presName="rootText" presStyleLbl="node2" presStyleIdx="2" presStyleCnt="3" custScaleY="160692" custLinFactNeighborX="-10882" custLinFactNeighborY="-15192">
        <dgm:presLayoutVars>
          <dgm:chPref val="3"/>
        </dgm:presLayoutVars>
      </dgm:prSet>
      <dgm:spPr>
        <a:prstGeom prst="roundRect">
          <a:avLst/>
        </a:prstGeom>
      </dgm:spPr>
      <dgm:t>
        <a:bodyPr/>
        <a:lstStyle/>
        <a:p>
          <a:endParaRPr lang="ru-RU"/>
        </a:p>
      </dgm:t>
    </dgm:pt>
    <dgm:pt modelId="{54A62299-C01D-4EB6-BAA6-4D042F3BA6BD}" type="pres">
      <dgm:prSet presAssocID="{11F6AEA5-1128-400E-A266-CA851C0CEA8C}" presName="rootConnector" presStyleLbl="node2" presStyleIdx="2" presStyleCnt="3"/>
      <dgm:spPr/>
      <dgm:t>
        <a:bodyPr/>
        <a:lstStyle/>
        <a:p>
          <a:endParaRPr lang="ru-RU"/>
        </a:p>
      </dgm:t>
    </dgm:pt>
    <dgm:pt modelId="{FA123594-1E0A-45E9-873A-69159A61CD64}" type="pres">
      <dgm:prSet presAssocID="{11F6AEA5-1128-400E-A266-CA851C0CEA8C}" presName="hierChild4" presStyleCnt="0"/>
      <dgm:spPr/>
    </dgm:pt>
    <dgm:pt modelId="{A1C797CA-7338-4C27-BAC2-C282FF2EA2C0}" type="pres">
      <dgm:prSet presAssocID="{11F6AEA5-1128-400E-A266-CA851C0CEA8C}" presName="hierChild5" presStyleCnt="0"/>
      <dgm:spPr/>
    </dgm:pt>
    <dgm:pt modelId="{61AD1716-57BE-4E03-A59C-457D41A44B3B}" type="pres">
      <dgm:prSet presAssocID="{7D0C9FF5-C726-4C97-AC3B-C1FA68F18B42}" presName="hierChild3" presStyleCnt="0"/>
      <dgm:spPr/>
    </dgm:pt>
  </dgm:ptLst>
  <dgm:cxnLst>
    <dgm:cxn modelId="{F9870EC0-A04A-4099-9A60-5F9B48EB78B9}" type="presOf" srcId="{1A9D1A52-89E5-4A57-8E23-B41AEA65F8C3}" destId="{BAE4B9FA-3973-4C2E-B1AC-694163418569}" srcOrd="1" destOrd="0" presId="urn:microsoft.com/office/officeart/2005/8/layout/orgChart1"/>
    <dgm:cxn modelId="{52A2F218-F0FE-4601-AA9B-927BEAAE2DE4}" srcId="{7D0C9FF5-C726-4C97-AC3B-C1FA68F18B42}" destId="{1A9D1A52-89E5-4A57-8E23-B41AEA65F8C3}" srcOrd="0" destOrd="0" parTransId="{3307C76E-9884-4517-9520-3C579B8AAD5F}" sibTransId="{3026B9DD-1F71-42AE-93D4-5F4796F7E6BB}"/>
    <dgm:cxn modelId="{FA84DAC4-88D4-4CCF-99BF-B177EE2EC7C6}" type="presOf" srcId="{1A9D1A52-89E5-4A57-8E23-B41AEA65F8C3}" destId="{426FEA4E-A60D-4EAE-A1C2-4AC6CB6F4B06}" srcOrd="0" destOrd="0" presId="urn:microsoft.com/office/officeart/2005/8/layout/orgChart1"/>
    <dgm:cxn modelId="{2B2340FE-208C-4237-BD2D-E97148C71592}" type="presOf" srcId="{870937B2-E3B7-4B1F-9A7C-7FC3DF472FED}" destId="{FA33D6F8-8D03-46C0-AF4A-2470FF816983}" srcOrd="0" destOrd="0" presId="urn:microsoft.com/office/officeart/2005/8/layout/orgChart1"/>
    <dgm:cxn modelId="{FA9A2B3D-AE11-4AA1-9125-4DE08D5C5BAB}" type="presOf" srcId="{64833513-229B-4F8C-B819-E38B1A8BB551}" destId="{F5ED039C-05B1-45B2-9473-25963CD89861}" srcOrd="0" destOrd="0" presId="urn:microsoft.com/office/officeart/2005/8/layout/orgChart1"/>
    <dgm:cxn modelId="{F3244394-017E-4D3D-8487-F6B09E28E9B1}" srcId="{6060AE3C-86C9-4F67-90C1-C2C71A20B37B}" destId="{7D0C9FF5-C726-4C97-AC3B-C1FA68F18B42}" srcOrd="0" destOrd="0" parTransId="{C37F768E-FA7A-4451-81D4-0FC21406E4B8}" sibTransId="{4EE449BF-AB05-41E0-B03A-6E3AB6EE73F4}"/>
    <dgm:cxn modelId="{3F014AC4-F2F1-4479-889F-2C4CB91FA22D}" type="presOf" srcId="{870937B2-E3B7-4B1F-9A7C-7FC3DF472FED}" destId="{95AF9FFF-0A50-4460-A698-E593B2287330}" srcOrd="1" destOrd="0" presId="urn:microsoft.com/office/officeart/2005/8/layout/orgChart1"/>
    <dgm:cxn modelId="{8A08A80C-ACAB-403F-BBFD-0BED1FD2B5F4}" srcId="{7D0C9FF5-C726-4C97-AC3B-C1FA68F18B42}" destId="{11F6AEA5-1128-400E-A266-CA851C0CEA8C}" srcOrd="2" destOrd="0" parTransId="{64833513-229B-4F8C-B819-E38B1A8BB551}" sibTransId="{195C9BF3-9A6F-47BB-920A-BFF971431252}"/>
    <dgm:cxn modelId="{FBED3B54-9EFC-4DD6-9F2A-DD9FC291744F}" type="presOf" srcId="{3307C76E-9884-4517-9520-3C579B8AAD5F}" destId="{1F57E8AF-BCE6-44A8-94BF-9F0176187064}" srcOrd="0" destOrd="0" presId="urn:microsoft.com/office/officeart/2005/8/layout/orgChart1"/>
    <dgm:cxn modelId="{292B593B-C71F-4CAD-B3AC-284ADE283D54}" type="presOf" srcId="{1708A85E-265C-422D-927B-FC4C4779DEB7}" destId="{22B4EB6D-3198-48FA-BA90-D9D38F61042A}" srcOrd="0" destOrd="0" presId="urn:microsoft.com/office/officeart/2005/8/layout/orgChart1"/>
    <dgm:cxn modelId="{049B0532-78F3-4065-B1E3-F1DB9CBEEB78}" type="presOf" srcId="{11F6AEA5-1128-400E-A266-CA851C0CEA8C}" destId="{54A62299-C01D-4EB6-BAA6-4D042F3BA6BD}" srcOrd="1" destOrd="0" presId="urn:microsoft.com/office/officeart/2005/8/layout/orgChart1"/>
    <dgm:cxn modelId="{52E5A561-034C-4783-9ED0-AA07C2A6D3C3}" type="presOf" srcId="{6060AE3C-86C9-4F67-90C1-C2C71A20B37B}" destId="{73CAC63E-ECC3-4E16-B414-8570B7405D00}" srcOrd="0" destOrd="0" presId="urn:microsoft.com/office/officeart/2005/8/layout/orgChart1"/>
    <dgm:cxn modelId="{429A6C72-D892-4B72-9F74-471A82881039}" type="presOf" srcId="{7D0C9FF5-C726-4C97-AC3B-C1FA68F18B42}" destId="{B0433F87-DF4B-4818-A601-B21188019F68}" srcOrd="1" destOrd="0" presId="urn:microsoft.com/office/officeart/2005/8/layout/orgChart1"/>
    <dgm:cxn modelId="{138B2ABA-0D01-4DF2-B213-A4A32EA99F29}" srcId="{7D0C9FF5-C726-4C97-AC3B-C1FA68F18B42}" destId="{870937B2-E3B7-4B1F-9A7C-7FC3DF472FED}" srcOrd="1" destOrd="0" parTransId="{1708A85E-265C-422D-927B-FC4C4779DEB7}" sibTransId="{BAC46D50-55BA-4664-80E5-5E317556244B}"/>
    <dgm:cxn modelId="{2E668960-6A40-4B1D-AA1E-D8FFB55E3E84}" type="presOf" srcId="{11F6AEA5-1128-400E-A266-CA851C0CEA8C}" destId="{3ED9D50E-D082-4B19-8047-A8D433DB3E6E}" srcOrd="0" destOrd="0" presId="urn:microsoft.com/office/officeart/2005/8/layout/orgChart1"/>
    <dgm:cxn modelId="{0ECD207E-7603-4C8A-9E69-1E811DCA0DD4}" type="presOf" srcId="{7D0C9FF5-C726-4C97-AC3B-C1FA68F18B42}" destId="{52868AC1-F477-4101-B37A-F8D5AB6365CC}" srcOrd="0" destOrd="0" presId="urn:microsoft.com/office/officeart/2005/8/layout/orgChart1"/>
    <dgm:cxn modelId="{F79820CE-CA80-4398-A7B7-5C59704DAD56}" type="presParOf" srcId="{73CAC63E-ECC3-4E16-B414-8570B7405D00}" destId="{B12D93C6-8604-401C-A946-23C33F8B20C4}" srcOrd="0" destOrd="0" presId="urn:microsoft.com/office/officeart/2005/8/layout/orgChart1"/>
    <dgm:cxn modelId="{964EA7FA-CD83-4195-8180-04D97EA36FFF}" type="presParOf" srcId="{B12D93C6-8604-401C-A946-23C33F8B20C4}" destId="{B2492826-A3F8-482E-A131-94F4BEFFF4C4}" srcOrd="0" destOrd="0" presId="urn:microsoft.com/office/officeart/2005/8/layout/orgChart1"/>
    <dgm:cxn modelId="{A82E7DBE-F0EE-4550-A549-EB91A936B113}" type="presParOf" srcId="{B2492826-A3F8-482E-A131-94F4BEFFF4C4}" destId="{52868AC1-F477-4101-B37A-F8D5AB6365CC}" srcOrd="0" destOrd="0" presId="urn:microsoft.com/office/officeart/2005/8/layout/orgChart1"/>
    <dgm:cxn modelId="{020A0406-0593-4641-B24C-966C486871ED}" type="presParOf" srcId="{B2492826-A3F8-482E-A131-94F4BEFFF4C4}" destId="{B0433F87-DF4B-4818-A601-B21188019F68}" srcOrd="1" destOrd="0" presId="urn:microsoft.com/office/officeart/2005/8/layout/orgChart1"/>
    <dgm:cxn modelId="{84D3A2A3-922F-4F29-9D2A-4A8A419F581E}" type="presParOf" srcId="{B12D93C6-8604-401C-A946-23C33F8B20C4}" destId="{641E9AC4-3DAA-473D-99C6-519CEDDE08F4}" srcOrd="1" destOrd="0" presId="urn:microsoft.com/office/officeart/2005/8/layout/orgChart1"/>
    <dgm:cxn modelId="{98F513FD-B25E-46CB-B79D-CC6B92B4DB20}" type="presParOf" srcId="{641E9AC4-3DAA-473D-99C6-519CEDDE08F4}" destId="{1F57E8AF-BCE6-44A8-94BF-9F0176187064}" srcOrd="0" destOrd="0" presId="urn:microsoft.com/office/officeart/2005/8/layout/orgChart1"/>
    <dgm:cxn modelId="{CEDD170F-3825-4B1A-92FA-ACBA70893F9E}" type="presParOf" srcId="{641E9AC4-3DAA-473D-99C6-519CEDDE08F4}" destId="{3DB7086A-3F58-473A-9E09-BD56953C536E}" srcOrd="1" destOrd="0" presId="urn:microsoft.com/office/officeart/2005/8/layout/orgChart1"/>
    <dgm:cxn modelId="{657B7DC2-7AEC-4D93-A2A7-04E3739A1A65}" type="presParOf" srcId="{3DB7086A-3F58-473A-9E09-BD56953C536E}" destId="{4E2BCE07-6E02-4E68-AF60-44EE1C7C371F}" srcOrd="0" destOrd="0" presId="urn:microsoft.com/office/officeart/2005/8/layout/orgChart1"/>
    <dgm:cxn modelId="{CCDB7E66-8CF9-4475-BB37-7C9E0180CE19}" type="presParOf" srcId="{4E2BCE07-6E02-4E68-AF60-44EE1C7C371F}" destId="{426FEA4E-A60D-4EAE-A1C2-4AC6CB6F4B06}" srcOrd="0" destOrd="0" presId="urn:microsoft.com/office/officeart/2005/8/layout/orgChart1"/>
    <dgm:cxn modelId="{AE65A5D9-3CAA-4FD2-8A46-4844D2D59718}" type="presParOf" srcId="{4E2BCE07-6E02-4E68-AF60-44EE1C7C371F}" destId="{BAE4B9FA-3973-4C2E-B1AC-694163418569}" srcOrd="1" destOrd="0" presId="urn:microsoft.com/office/officeart/2005/8/layout/orgChart1"/>
    <dgm:cxn modelId="{F537AAEC-6A91-47C0-BDFE-2ADAE36E31B6}" type="presParOf" srcId="{3DB7086A-3F58-473A-9E09-BD56953C536E}" destId="{12F0D575-A3E9-4DD8-B9DB-5AA28F4C431C}" srcOrd="1" destOrd="0" presId="urn:microsoft.com/office/officeart/2005/8/layout/orgChart1"/>
    <dgm:cxn modelId="{37A0AC12-6121-4248-9F55-B0DB5A659FAD}" type="presParOf" srcId="{3DB7086A-3F58-473A-9E09-BD56953C536E}" destId="{D24F4061-4893-428F-92D3-0AD13A6B1E56}" srcOrd="2" destOrd="0" presId="urn:microsoft.com/office/officeart/2005/8/layout/orgChart1"/>
    <dgm:cxn modelId="{A9320DD4-6F82-4ACB-92F2-B304FB779586}" type="presParOf" srcId="{641E9AC4-3DAA-473D-99C6-519CEDDE08F4}" destId="{22B4EB6D-3198-48FA-BA90-D9D38F61042A}" srcOrd="2" destOrd="0" presId="urn:microsoft.com/office/officeart/2005/8/layout/orgChart1"/>
    <dgm:cxn modelId="{8248173E-E862-468E-B0A6-4B844F58D3D0}" type="presParOf" srcId="{641E9AC4-3DAA-473D-99C6-519CEDDE08F4}" destId="{845B2124-BA68-4736-B15E-BF11B19622B0}" srcOrd="3" destOrd="0" presId="urn:microsoft.com/office/officeart/2005/8/layout/orgChart1"/>
    <dgm:cxn modelId="{F18C699F-82E1-4807-BC4B-14C837901692}" type="presParOf" srcId="{845B2124-BA68-4736-B15E-BF11B19622B0}" destId="{1298E5CF-5033-4BE4-BE8D-5F7F75A4B092}" srcOrd="0" destOrd="0" presId="urn:microsoft.com/office/officeart/2005/8/layout/orgChart1"/>
    <dgm:cxn modelId="{96CBF30F-E1E3-436E-8B64-9834C69D0A50}" type="presParOf" srcId="{1298E5CF-5033-4BE4-BE8D-5F7F75A4B092}" destId="{FA33D6F8-8D03-46C0-AF4A-2470FF816983}" srcOrd="0" destOrd="0" presId="urn:microsoft.com/office/officeart/2005/8/layout/orgChart1"/>
    <dgm:cxn modelId="{B475F493-C8B7-4B10-BFAB-991E1BCD8379}" type="presParOf" srcId="{1298E5CF-5033-4BE4-BE8D-5F7F75A4B092}" destId="{95AF9FFF-0A50-4460-A698-E593B2287330}" srcOrd="1" destOrd="0" presId="urn:microsoft.com/office/officeart/2005/8/layout/orgChart1"/>
    <dgm:cxn modelId="{77C809D6-74BD-4D1C-96EB-6D2F1B01D298}" type="presParOf" srcId="{845B2124-BA68-4736-B15E-BF11B19622B0}" destId="{9E0469E2-9323-4A39-B8F2-59CB380570CE}" srcOrd="1" destOrd="0" presId="urn:microsoft.com/office/officeart/2005/8/layout/orgChart1"/>
    <dgm:cxn modelId="{865314A4-2924-4CE9-931A-0FEFE42D29AB}" type="presParOf" srcId="{845B2124-BA68-4736-B15E-BF11B19622B0}" destId="{8114ADAD-42D1-41BE-ABB0-B4E6B4477556}" srcOrd="2" destOrd="0" presId="urn:microsoft.com/office/officeart/2005/8/layout/orgChart1"/>
    <dgm:cxn modelId="{FC239300-DC4E-4B68-9686-E8A7542BDC8C}" type="presParOf" srcId="{641E9AC4-3DAA-473D-99C6-519CEDDE08F4}" destId="{F5ED039C-05B1-45B2-9473-25963CD89861}" srcOrd="4" destOrd="0" presId="urn:microsoft.com/office/officeart/2005/8/layout/orgChart1"/>
    <dgm:cxn modelId="{12D4BBC5-125F-4254-AA4E-77BA10ECA28A}" type="presParOf" srcId="{641E9AC4-3DAA-473D-99C6-519CEDDE08F4}" destId="{ECEAD961-1A32-459E-AC59-6C9F976E41B9}" srcOrd="5" destOrd="0" presId="urn:microsoft.com/office/officeart/2005/8/layout/orgChart1"/>
    <dgm:cxn modelId="{1CE3177B-089E-46CC-A7C1-199A81C2A00A}" type="presParOf" srcId="{ECEAD961-1A32-459E-AC59-6C9F976E41B9}" destId="{8029B247-D9F5-4500-839E-B6343EA87189}" srcOrd="0" destOrd="0" presId="urn:microsoft.com/office/officeart/2005/8/layout/orgChart1"/>
    <dgm:cxn modelId="{1A7A9974-EC5F-4188-8540-1865B72EF5F1}" type="presParOf" srcId="{8029B247-D9F5-4500-839E-B6343EA87189}" destId="{3ED9D50E-D082-4B19-8047-A8D433DB3E6E}" srcOrd="0" destOrd="0" presId="urn:microsoft.com/office/officeart/2005/8/layout/orgChart1"/>
    <dgm:cxn modelId="{09503A93-1150-4F5E-8FFF-A20D207E98C1}" type="presParOf" srcId="{8029B247-D9F5-4500-839E-B6343EA87189}" destId="{54A62299-C01D-4EB6-BAA6-4D042F3BA6BD}" srcOrd="1" destOrd="0" presId="urn:microsoft.com/office/officeart/2005/8/layout/orgChart1"/>
    <dgm:cxn modelId="{D3A666CD-77FC-4FB2-806C-506084FD3124}" type="presParOf" srcId="{ECEAD961-1A32-459E-AC59-6C9F976E41B9}" destId="{FA123594-1E0A-45E9-873A-69159A61CD64}" srcOrd="1" destOrd="0" presId="urn:microsoft.com/office/officeart/2005/8/layout/orgChart1"/>
    <dgm:cxn modelId="{3851710D-3637-4ED7-AC87-260F4DA779D7}" type="presParOf" srcId="{ECEAD961-1A32-459E-AC59-6C9F976E41B9}" destId="{A1C797CA-7338-4C27-BAC2-C282FF2EA2C0}" srcOrd="2" destOrd="0" presId="urn:microsoft.com/office/officeart/2005/8/layout/orgChart1"/>
    <dgm:cxn modelId="{DC00CFF0-D343-4524-B406-45C9F2A98A9A}" type="presParOf" srcId="{B12D93C6-8604-401C-A946-23C33F8B20C4}" destId="{61AD1716-57BE-4E03-A59C-457D41A44B3B}" srcOrd="2" destOrd="0" presId="urn:microsoft.com/office/officeart/2005/8/layout/orgChart1"/>
  </dgm:cxnLst>
  <dgm:bg>
    <a:solidFill>
      <a:schemeClr val="bg1">
        <a:lumMod val="95000"/>
      </a:schemeClr>
    </a:solidFill>
  </dgm:bg>
  <dgm:whole>
    <a:ln>
      <a:solidFill>
        <a:schemeClr val="accent1">
          <a:lumMod val="75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D039C-05B1-45B2-9473-25963CD89861}">
      <dsp:nvSpPr>
        <dsp:cNvPr id="0" name=""/>
        <dsp:cNvSpPr/>
      </dsp:nvSpPr>
      <dsp:spPr>
        <a:xfrm>
          <a:off x="2432070" y="1227818"/>
          <a:ext cx="1565957" cy="480660"/>
        </a:xfrm>
        <a:custGeom>
          <a:avLst/>
          <a:gdLst/>
          <a:ahLst/>
          <a:cxnLst/>
          <a:rect l="0" t="0" r="0" b="0"/>
          <a:pathLst>
            <a:path>
              <a:moveTo>
                <a:pt x="0" y="0"/>
              </a:moveTo>
              <a:lnTo>
                <a:pt x="0" y="331342"/>
              </a:lnTo>
              <a:lnTo>
                <a:pt x="1565957" y="331342"/>
              </a:lnTo>
              <a:lnTo>
                <a:pt x="1565957" y="4806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B4EB6D-3198-48FA-BA90-D9D38F61042A}">
      <dsp:nvSpPr>
        <dsp:cNvPr id="0" name=""/>
        <dsp:cNvSpPr/>
      </dsp:nvSpPr>
      <dsp:spPr>
        <a:xfrm>
          <a:off x="2386350" y="1227818"/>
          <a:ext cx="91440" cy="821147"/>
        </a:xfrm>
        <a:custGeom>
          <a:avLst/>
          <a:gdLst/>
          <a:ahLst/>
          <a:cxnLst/>
          <a:rect l="0" t="0" r="0" b="0"/>
          <a:pathLst>
            <a:path>
              <a:moveTo>
                <a:pt x="45720" y="0"/>
              </a:moveTo>
              <a:lnTo>
                <a:pt x="45720" y="8211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57E8AF-BCE6-44A8-94BF-9F0176187064}">
      <dsp:nvSpPr>
        <dsp:cNvPr id="0" name=""/>
        <dsp:cNvSpPr/>
      </dsp:nvSpPr>
      <dsp:spPr>
        <a:xfrm>
          <a:off x="898848" y="1227818"/>
          <a:ext cx="1533221" cy="480660"/>
        </a:xfrm>
        <a:custGeom>
          <a:avLst/>
          <a:gdLst/>
          <a:ahLst/>
          <a:cxnLst/>
          <a:rect l="0" t="0" r="0" b="0"/>
          <a:pathLst>
            <a:path>
              <a:moveTo>
                <a:pt x="1533221" y="0"/>
              </a:moveTo>
              <a:lnTo>
                <a:pt x="1533221" y="331342"/>
              </a:lnTo>
              <a:lnTo>
                <a:pt x="0" y="331342"/>
              </a:lnTo>
              <a:lnTo>
                <a:pt x="0" y="4806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68AC1-F477-4101-B37A-F8D5AB6365CC}">
      <dsp:nvSpPr>
        <dsp:cNvPr id="0" name=""/>
        <dsp:cNvSpPr/>
      </dsp:nvSpPr>
      <dsp:spPr>
        <a:xfrm>
          <a:off x="1721034" y="516782"/>
          <a:ext cx="1422072" cy="711036"/>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b="1" u="none" kern="1200" dirty="0">
              <a:latin typeface="Constantia" panose="02030602050306030303" pitchFamily="18" charset="0"/>
              <a:ea typeface="Arial Narrow" charset="0"/>
              <a:cs typeface="Arial Narrow" charset="0"/>
              <a:hlinkClick xmlns:r="http://schemas.openxmlformats.org/officeDocument/2006/relationships" r:id="rId1"/>
            </a:rPr>
            <a:t>Типы движений глаз</a:t>
          </a:r>
          <a:endParaRPr lang="ru-RU" sz="1000" b="1" u="none" kern="1200" dirty="0">
            <a:ln>
              <a:noFill/>
            </a:ln>
            <a:solidFill>
              <a:schemeClr val="bg1"/>
            </a:solidFill>
            <a:latin typeface="Constantia" panose="02030602050306030303" pitchFamily="18" charset="0"/>
          </a:endParaRPr>
        </a:p>
      </dsp:txBody>
      <dsp:txXfrm>
        <a:off x="1755744" y="551492"/>
        <a:ext cx="1352652" cy="641616"/>
      </dsp:txXfrm>
    </dsp:sp>
    <dsp:sp modelId="{426FEA4E-A60D-4EAE-A1C2-4AC6CB6F4B06}">
      <dsp:nvSpPr>
        <dsp:cNvPr id="0" name=""/>
        <dsp:cNvSpPr/>
      </dsp:nvSpPr>
      <dsp:spPr>
        <a:xfrm>
          <a:off x="187812" y="1708479"/>
          <a:ext cx="1422072" cy="711036"/>
        </a:xfrm>
        <a:prstGeom prst="roundRect">
          <a:avLst/>
        </a:prstGeom>
        <a:solidFill>
          <a:schemeClr val="tx2">
            <a:lumMod val="75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b="1" kern="1200" dirty="0">
              <a:ln>
                <a:noFill/>
              </a:ln>
              <a:solidFill>
                <a:schemeClr val="bg1"/>
              </a:solidFill>
              <a:latin typeface="Constantia" panose="02030602050306030303" pitchFamily="18" charset="0"/>
            </a:rPr>
            <a:t>Фиксационные</a:t>
          </a:r>
        </a:p>
        <a:p>
          <a:pPr lvl="0" algn="ctr" defTabSz="444500">
            <a:lnSpc>
              <a:spcPct val="90000"/>
            </a:lnSpc>
            <a:spcBef>
              <a:spcPct val="0"/>
            </a:spcBef>
            <a:spcAft>
              <a:spcPct val="35000"/>
            </a:spcAft>
          </a:pPr>
          <a:r>
            <a:rPr lang="ru-RU" sz="1000" kern="1200" dirty="0">
              <a:ln>
                <a:noFill/>
              </a:ln>
              <a:solidFill>
                <a:schemeClr val="bg1"/>
              </a:solidFill>
              <a:latin typeface="Constantia" panose="02030602050306030303" pitchFamily="18" charset="0"/>
            </a:rPr>
            <a:t>Тремор, дрейф, </a:t>
          </a:r>
          <a:r>
            <a:rPr lang="ru-RU" sz="1000" kern="1200" dirty="0" err="1">
              <a:ln>
                <a:noFill/>
              </a:ln>
              <a:solidFill>
                <a:schemeClr val="bg1"/>
              </a:solidFill>
              <a:latin typeface="Constantia" panose="02030602050306030303" pitchFamily="18" charset="0"/>
            </a:rPr>
            <a:t>микросаккады</a:t>
          </a:r>
          <a:endParaRPr lang="ru-RU" sz="1000" kern="1200" dirty="0">
            <a:ln>
              <a:noFill/>
            </a:ln>
            <a:solidFill>
              <a:schemeClr val="bg1"/>
            </a:solidFill>
            <a:latin typeface="Constantia" panose="02030602050306030303" pitchFamily="18" charset="0"/>
          </a:endParaRPr>
        </a:p>
      </dsp:txBody>
      <dsp:txXfrm>
        <a:off x="222522" y="1743189"/>
        <a:ext cx="1352652" cy="641616"/>
      </dsp:txXfrm>
    </dsp:sp>
    <dsp:sp modelId="{FA33D6F8-8D03-46C0-AF4A-2470FF816983}">
      <dsp:nvSpPr>
        <dsp:cNvPr id="0" name=""/>
        <dsp:cNvSpPr/>
      </dsp:nvSpPr>
      <dsp:spPr>
        <a:xfrm>
          <a:off x="1721034" y="2048966"/>
          <a:ext cx="1422072" cy="711036"/>
        </a:xfrm>
        <a:prstGeom prst="roundRect">
          <a:avLst/>
        </a:prstGeom>
        <a:solidFill>
          <a:schemeClr val="tx2">
            <a:lumMod val="75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b="1" kern="1200" dirty="0">
              <a:ln>
                <a:noFill/>
              </a:ln>
              <a:solidFill>
                <a:schemeClr val="bg1"/>
              </a:solidFill>
              <a:latin typeface="Constantia" panose="02030602050306030303" pitchFamily="18" charset="0"/>
            </a:rPr>
            <a:t>Стационарные</a:t>
          </a:r>
        </a:p>
        <a:p>
          <a:pPr lvl="0" algn="ctr" defTabSz="444500">
            <a:lnSpc>
              <a:spcPct val="90000"/>
            </a:lnSpc>
            <a:spcBef>
              <a:spcPct val="0"/>
            </a:spcBef>
            <a:spcAft>
              <a:spcPct val="35000"/>
            </a:spcAft>
          </a:pPr>
          <a:r>
            <a:rPr lang="ru-RU" sz="1000" kern="1200" dirty="0">
              <a:ln>
                <a:noFill/>
              </a:ln>
              <a:solidFill>
                <a:schemeClr val="bg1"/>
              </a:solidFill>
              <a:latin typeface="Constantia" panose="02030602050306030303" pitchFamily="18" charset="0"/>
            </a:rPr>
            <a:t>Фиксации, взгляд</a:t>
          </a:r>
        </a:p>
      </dsp:txBody>
      <dsp:txXfrm>
        <a:off x="1755744" y="2083676"/>
        <a:ext cx="1352652" cy="641616"/>
      </dsp:txXfrm>
    </dsp:sp>
    <dsp:sp modelId="{3ED9D50E-D082-4B19-8047-A8D433DB3E6E}">
      <dsp:nvSpPr>
        <dsp:cNvPr id="0" name=""/>
        <dsp:cNvSpPr/>
      </dsp:nvSpPr>
      <dsp:spPr>
        <a:xfrm>
          <a:off x="3286992" y="1708479"/>
          <a:ext cx="1422072" cy="1142578"/>
        </a:xfrm>
        <a:prstGeom prst="roundRect">
          <a:avLst/>
        </a:prstGeom>
        <a:solidFill>
          <a:schemeClr val="tx2">
            <a:lumMod val="75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ru-RU" sz="1000" b="1" kern="1200" dirty="0" err="1">
              <a:ln>
                <a:noFill/>
              </a:ln>
              <a:solidFill>
                <a:schemeClr val="bg1"/>
              </a:solidFill>
              <a:latin typeface="Constantia" panose="02030602050306030303" pitchFamily="18" charset="0"/>
            </a:rPr>
            <a:t>Взглядосмещающие</a:t>
          </a:r>
          <a:endParaRPr lang="ru-RU" sz="1000" b="1" kern="1200" dirty="0">
            <a:ln>
              <a:noFill/>
            </a:ln>
            <a:solidFill>
              <a:schemeClr val="bg1"/>
            </a:solidFill>
            <a:latin typeface="Constantia" panose="02030602050306030303" pitchFamily="18" charset="0"/>
          </a:endParaRPr>
        </a:p>
        <a:p>
          <a:pPr lvl="0" algn="ctr" defTabSz="444500">
            <a:lnSpc>
              <a:spcPct val="90000"/>
            </a:lnSpc>
            <a:spcBef>
              <a:spcPct val="0"/>
            </a:spcBef>
            <a:spcAft>
              <a:spcPct val="35000"/>
            </a:spcAft>
          </a:pPr>
          <a:r>
            <a:rPr lang="ru-RU" sz="1000" kern="1200" dirty="0" err="1">
              <a:ln>
                <a:noFill/>
              </a:ln>
              <a:solidFill>
                <a:schemeClr val="bg1"/>
              </a:solidFill>
              <a:latin typeface="Constantia" panose="02030602050306030303" pitchFamily="18" charset="0"/>
            </a:rPr>
            <a:t>Саккады</a:t>
          </a:r>
          <a:r>
            <a:rPr lang="ru-RU" sz="1000" kern="1200" dirty="0">
              <a:ln>
                <a:noFill/>
              </a:ln>
              <a:solidFill>
                <a:schemeClr val="bg1"/>
              </a:solidFill>
              <a:latin typeface="Constantia" panose="02030602050306030303" pitchFamily="18" charset="0"/>
            </a:rPr>
            <a:t>, прослеживающие движения глаз, </a:t>
          </a:r>
          <a:r>
            <a:rPr lang="ru-RU" sz="1000" kern="1200" dirty="0" err="1">
              <a:ln>
                <a:noFill/>
              </a:ln>
              <a:solidFill>
                <a:schemeClr val="bg1"/>
              </a:solidFill>
              <a:latin typeface="Constantia" panose="02030602050306030303" pitchFamily="18" charset="0"/>
            </a:rPr>
            <a:t>ковергеционно-двивергеционные</a:t>
          </a:r>
          <a:endParaRPr lang="ru-RU" sz="1000" kern="1200" dirty="0">
            <a:ln>
              <a:noFill/>
            </a:ln>
            <a:solidFill>
              <a:schemeClr val="bg1"/>
            </a:solidFill>
            <a:latin typeface="Constantia" panose="02030602050306030303" pitchFamily="18" charset="0"/>
          </a:endParaRPr>
        </a:p>
      </dsp:txBody>
      <dsp:txXfrm>
        <a:off x="3342768" y="1764255"/>
        <a:ext cx="1310520" cy="103102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FCF22-BA4C-446A-8063-E42E48E5192E}" type="datetimeFigureOut">
              <a:rPr lang="ru-RU" smtClean="0"/>
              <a:t>08.05.2019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CED7C-52E1-4868-AB35-1CE627A9B87E}" type="slidenum">
              <a:rPr lang="ru-RU" smtClean="0"/>
              <a:t>‹#›</a:t>
            </a:fld>
            <a:endParaRPr lang="ru-RU"/>
          </a:p>
        </p:txBody>
      </p:sp>
    </p:spTree>
    <p:extLst>
      <p:ext uri="{BB962C8B-B14F-4D97-AF65-F5344CB8AC3E}">
        <p14:creationId xmlns:p14="http://schemas.microsoft.com/office/powerpoint/2010/main" val="94839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ru-RU" smtClean="0"/>
              <a:t>Образец заголовка</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s-ES"/>
          </a:p>
        </p:txBody>
      </p:sp>
      <p:sp>
        <p:nvSpPr>
          <p:cNvPr id="4" name="3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pic>
        <p:nvPicPr>
          <p:cNvPr id="2050"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smtClean="0"/>
              <a:t>Образец заголовка</a:t>
            </a:r>
            <a:endParaRPr lang="es-ES"/>
          </a:p>
        </p:txBody>
      </p:sp>
      <p:sp>
        <p:nvSpPr>
          <p:cNvPr id="3" name="2 Marcador de texto vertical"/>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4" name="3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ru-RU" smtClean="0"/>
              <a:t>Образец заголовка</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4" name="3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ln>
            <a:noFill/>
          </a:ln>
          <a:effectLst/>
          <a:scene3d>
            <a:camera prst="perspectiveFront"/>
            <a:lightRig rig="contrasting" dir="t">
              <a:rot lat="0" lon="0" rev="7800000"/>
            </a:lightRig>
          </a:scene3d>
          <a:sp3d>
            <a:bevelT w="139700" h="139700"/>
          </a:sp3d>
        </p:spPr>
        <p:txBody>
          <a:bodyPr>
            <a:scene3d>
              <a:camera prst="perspectiveFront"/>
              <a:lightRig rig="brightRoom" dir="t"/>
            </a:scene3d>
            <a:sp3d extrusionH="57150" contourW="6350" prstMaterial="plastic">
              <a:bevelT w="20320" h="20320" prst="angle"/>
              <a:contourClr>
                <a:schemeClr val="accent1">
                  <a:tint val="100000"/>
                  <a:shade val="100000"/>
                  <a:hueMod val="100000"/>
                  <a:satMod val="100000"/>
                </a:schemeClr>
              </a:contourClr>
            </a:sp3d>
          </a:bodyPr>
          <a:lstStyle>
            <a:lvl1pPr>
              <a:defRPr sz="3600" b="1" cap="none" spc="0">
                <a:ln w="18415" cmpd="sng">
                  <a:solidFill>
                    <a:sysClr val="windowText" lastClr="000000"/>
                  </a:solidFill>
                  <a:prstDash val="solid"/>
                </a:ln>
                <a:solidFill>
                  <a:schemeClr val="bg1"/>
                </a:solidFill>
                <a:effectLst>
                  <a:glow rad="63500">
                    <a:schemeClr val="accent1">
                      <a:satMod val="175000"/>
                      <a:alpha val="40000"/>
                    </a:schemeClr>
                  </a:glow>
                  <a:innerShdw blurRad="63500" dist="50800" dir="16200000">
                    <a:prstClr val="black"/>
                  </a:innerShdw>
                </a:effectLst>
              </a:defRPr>
            </a:lvl1pPr>
          </a:lstStyle>
          <a:p>
            <a:r>
              <a:rPr lang="ru-RU" smtClean="0"/>
              <a:t>Образец заголовка</a:t>
            </a:r>
            <a:endParaRPr lang="es-ES" dirty="0"/>
          </a:p>
        </p:txBody>
      </p:sp>
      <p:sp>
        <p:nvSpPr>
          <p:cNvPr id="3" name="2 Marcador de contenido"/>
          <p:cNvSpPr>
            <a:spLocks noGrp="1"/>
          </p:cNvSpPr>
          <p:nvPr>
            <p:ph idx="1"/>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just">
              <a:defRPr sz="2700">
                <a:ln w="3175">
                  <a:solidFill>
                    <a:sysClr val="windowText" lastClr="000000"/>
                  </a:solidFill>
                </a:ln>
                <a:solidFill>
                  <a:srgbClr val="FF9900"/>
                </a:solidFill>
                <a:effectLst>
                  <a:outerShdw blurRad="50800" dist="38100" dir="18900000" algn="bl" rotWithShape="0">
                    <a:prstClr val="black"/>
                  </a:outerShdw>
                </a:effectLst>
              </a:defRPr>
            </a:lvl1pPr>
            <a:lvl2pPr algn="just">
              <a:defRPr sz="2500">
                <a:ln w="3175">
                  <a:solidFill>
                    <a:sysClr val="windowText" lastClr="000000"/>
                  </a:solidFill>
                </a:ln>
                <a:solidFill>
                  <a:srgbClr val="FF9900"/>
                </a:solidFill>
                <a:effectLst>
                  <a:outerShdw blurRad="50800" dist="38100" dir="18900000" algn="bl" rotWithShape="0">
                    <a:prstClr val="black"/>
                  </a:outerShdw>
                </a:effectLst>
              </a:defRPr>
            </a:lvl2pPr>
            <a:lvl3pPr algn="just">
              <a:defRPr>
                <a:ln w="3175">
                  <a:solidFill>
                    <a:sysClr val="windowText" lastClr="000000"/>
                  </a:solidFill>
                </a:ln>
                <a:solidFill>
                  <a:srgbClr val="FF9900"/>
                </a:solidFill>
                <a:effectLst>
                  <a:outerShdw blurRad="50800" dist="38100" dir="18900000" algn="bl" rotWithShape="0">
                    <a:prstClr val="black"/>
                  </a:outerShdw>
                </a:effectLst>
              </a:defRPr>
            </a:lvl3pPr>
            <a:lvl4pPr algn="just">
              <a:defRPr>
                <a:ln w="3175">
                  <a:solidFill>
                    <a:sysClr val="windowText" lastClr="000000"/>
                  </a:solidFill>
                </a:ln>
                <a:solidFill>
                  <a:srgbClr val="FF9900"/>
                </a:solidFill>
                <a:effectLst>
                  <a:outerShdw blurRad="50800" dist="38100" dir="18900000" algn="bl" rotWithShape="0">
                    <a:prstClr val="black"/>
                  </a:outerShdw>
                </a:effectLst>
              </a:defRPr>
            </a:lvl4pPr>
            <a:lvl5pPr algn="just">
              <a:defRPr>
                <a:ln w="3175">
                  <a:solidFill>
                    <a:sysClr val="windowText" lastClr="000000"/>
                  </a:solidFill>
                </a:ln>
                <a:solidFill>
                  <a:srgbClr val="FF9900"/>
                </a:solidFill>
                <a:effectLst>
                  <a:outerShdw blurRad="50800" dist="38100" dir="18900000" algn="bl" rotWithShape="0">
                    <a:prstClr val="black"/>
                  </a:outerShdw>
                </a:effectLst>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dirty="0"/>
          </a:p>
        </p:txBody>
      </p:sp>
      <p:sp>
        <p:nvSpPr>
          <p:cNvPr id="4" name="3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3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smtClean="0"/>
              <a:t>Образец заголовка</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5" name="4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ru-RU" smtClean="0"/>
              <a:t>Образец заголовка</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7" name="6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smtClean="0"/>
              <a:t>Образец заголовка</a:t>
            </a:r>
            <a:endParaRPr lang="es-ES"/>
          </a:p>
        </p:txBody>
      </p:sp>
      <p:sp>
        <p:nvSpPr>
          <p:cNvPr id="3" name="2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877478C3-2BE1-4EB5-8FD0-687B11A6B9BF}" type="datetimeFigureOut">
              <a:rPr lang="es-ES" smtClean="0"/>
              <a:pPr/>
              <a:t>08/05/2019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E6CB786-D60F-48A9-A4BA-D722AEEAD76E}" type="slidenum">
              <a:rPr lang="es-ES" smtClean="0"/>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706090"/>
          </a:xfrm>
          <a:prstGeom prst="rect">
            <a:avLst/>
          </a:prstGeom>
        </p:spPr>
        <p:txBody>
          <a:bodyPr vert="horz" lIns="91440" tIns="45720" rIns="91440" bIns="45720" rtlCol="0" anchor="ct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478C3-2BE1-4EB5-8FD0-687B11A6B9BF}" type="datetimeFigureOut">
              <a:rPr lang="es-ES" smtClean="0"/>
              <a:pPr/>
              <a:t>08/05/2019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CB786-D60F-48A9-A4BA-D722AEEAD76E}"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b="1" kern="1200"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87624" y="-99392"/>
            <a:ext cx="7772400" cy="1470025"/>
          </a:xfrm>
        </p:spPr>
        <p:txBody>
          <a:bodyPr/>
          <a:lstStyle/>
          <a:p>
            <a:r>
              <a:rPr lang="ru-RU" dirty="0" smtClean="0"/>
              <a:t>нейромаркетинг</a:t>
            </a:r>
            <a:endParaRPr lang="es-ES" dirty="0"/>
          </a:p>
        </p:txBody>
      </p:sp>
      <p:sp>
        <p:nvSpPr>
          <p:cNvPr id="3" name="2 Subtítulo"/>
          <p:cNvSpPr>
            <a:spLocks noGrp="1"/>
          </p:cNvSpPr>
          <p:nvPr>
            <p:ph type="subTitle" idx="1"/>
          </p:nvPr>
        </p:nvSpPr>
        <p:spPr>
          <a:xfrm>
            <a:off x="2699792" y="5633864"/>
            <a:ext cx="4064496" cy="1224136"/>
          </a:xfrm>
        </p:spPr>
        <p:txBody>
          <a:bodyPr/>
          <a:lstStyle/>
          <a:p>
            <a:r>
              <a:rPr lang="ru-RU" dirty="0" smtClean="0"/>
              <a:t>Новые возможности в исследованиях </a:t>
            </a:r>
            <a:endParaRPr lang="es-ES" dirty="0"/>
          </a:p>
        </p:txBody>
      </p:sp>
      <p:sp>
        <p:nvSpPr>
          <p:cNvPr id="4" name="TextBox 3"/>
          <p:cNvSpPr txBox="1"/>
          <p:nvPr/>
        </p:nvSpPr>
        <p:spPr>
          <a:xfrm>
            <a:off x="3995936" y="4509120"/>
            <a:ext cx="1296144" cy="369332"/>
          </a:xfrm>
          <a:prstGeom prst="rect">
            <a:avLst/>
          </a:prstGeom>
          <a:noFill/>
        </p:spPr>
        <p:txBody>
          <a:bodyPr wrap="square" rtlCol="0">
            <a:spAutoFit/>
          </a:bodyPr>
          <a:lstStyle/>
          <a:p>
            <a:r>
              <a:rPr lang="ru-RU" dirty="0" err="1" smtClean="0">
                <a:solidFill>
                  <a:schemeClr val="bg1"/>
                </a:solidFill>
              </a:rPr>
              <a:t>Ярош</a:t>
            </a:r>
            <a:r>
              <a:rPr lang="ru-RU" dirty="0" smtClean="0">
                <a:solidFill>
                  <a:schemeClr val="bg1"/>
                </a:solidFill>
              </a:rPr>
              <a:t> О.Б</a:t>
            </a:r>
            <a:r>
              <a:rPr lang="ru-RU" dirty="0">
                <a:solidFill>
                  <a:schemeClr val="bg1"/>
                </a:solidFil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000" dirty="0" err="1">
                <a:latin typeface="Arial" panose="020B0604020202020204" pitchFamily="34" charset="0"/>
                <a:cs typeface="Arial" panose="020B0604020202020204" pitchFamily="34" charset="0"/>
              </a:rPr>
              <a:t>Айтрекинг</a:t>
            </a:r>
            <a:r>
              <a:rPr lang="ru-RU" sz="3000" dirty="0">
                <a:latin typeface="Arial" panose="020B0604020202020204" pitchFamily="34" charset="0"/>
                <a:cs typeface="Arial" panose="020B0604020202020204" pitchFamily="34" charset="0"/>
              </a:rPr>
              <a:t> - исследование</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475" y="980603"/>
            <a:ext cx="1714500" cy="144875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921320"/>
            <a:ext cx="1735490" cy="146648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870778"/>
            <a:ext cx="1855118" cy="1567575"/>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886403"/>
            <a:ext cx="2050620" cy="1177652"/>
          </a:xfrm>
          <a:prstGeom prst="rect">
            <a:avLst/>
          </a:prstGeom>
        </p:spPr>
      </p:pic>
      <p:sp>
        <p:nvSpPr>
          <p:cNvPr id="10" name="Заголовок 1"/>
          <p:cNvSpPr txBox="1">
            <a:spLocks/>
          </p:cNvSpPr>
          <p:nvPr/>
        </p:nvSpPr>
        <p:spPr>
          <a:xfrm>
            <a:off x="2987824" y="3009308"/>
            <a:ext cx="2730644" cy="81734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dirty="0">
                <a:latin typeface="Arial" panose="020B0604020202020204" pitchFamily="34" charset="0"/>
                <a:cs typeface="Arial" panose="020B0604020202020204" pitchFamily="34" charset="0"/>
              </a:rPr>
              <a:t>5 сек – фокусировка взгляда + 15 стимулов + 5 испытуемых</a:t>
            </a:r>
          </a:p>
        </p:txBody>
      </p:sp>
      <p:pic>
        <p:nvPicPr>
          <p:cNvPr id="11" name="Объект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443779" y="4064055"/>
            <a:ext cx="4256441" cy="2394248"/>
          </a:xfrm>
        </p:spPr>
      </p:pic>
    </p:spTree>
    <p:extLst>
      <p:ext uri="{BB962C8B-B14F-4D97-AF65-F5344CB8AC3E}">
        <p14:creationId xmlns:p14="http://schemas.microsoft.com/office/powerpoint/2010/main" val="3898458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7504" y="4221088"/>
            <a:ext cx="5616624" cy="2629652"/>
          </a:xfrm>
          <a:solidFill>
            <a:schemeClr val="bg1"/>
          </a:solidFill>
        </p:spPr>
        <p:txBody>
          <a:bodyPr numCol="2">
            <a:normAutofit/>
          </a:bodyPr>
          <a:lstStyle/>
          <a:p>
            <a:pPr>
              <a:lnSpc>
                <a:spcPct val="110000"/>
              </a:lnSpc>
            </a:pPr>
            <a:r>
              <a:rPr lang="ru-RU" sz="1600" b="1" dirty="0">
                <a:solidFill>
                  <a:schemeClr val="tx1"/>
                </a:solidFill>
                <a:effectLst/>
                <a:latin typeface="Arial Narrow" panose="020B0606020202030204" pitchFamily="34" charset="0"/>
              </a:rPr>
              <a:t>Общее количество</a:t>
            </a:r>
          </a:p>
          <a:p>
            <a:pPr>
              <a:lnSpc>
                <a:spcPct val="110000"/>
              </a:lnSpc>
            </a:pPr>
            <a:r>
              <a:rPr lang="ru-RU" sz="1600" b="1" dirty="0" smtClean="0">
                <a:solidFill>
                  <a:schemeClr val="tx1"/>
                </a:solidFill>
                <a:effectLst/>
                <a:latin typeface="Arial Narrow" panose="020B0606020202030204" pitchFamily="34" charset="0"/>
              </a:rPr>
              <a:t>Фиксации </a:t>
            </a:r>
            <a:r>
              <a:rPr lang="ru-RU" sz="1600" b="1" dirty="0">
                <a:solidFill>
                  <a:schemeClr val="tx1"/>
                </a:solidFill>
                <a:effectLst/>
                <a:latin typeface="Arial Narrow" panose="020B0606020202030204" pitchFamily="34" charset="0"/>
              </a:rPr>
              <a:t>в области </a:t>
            </a:r>
            <a:r>
              <a:rPr lang="ru-RU" sz="1600" b="1" dirty="0" smtClean="0">
                <a:solidFill>
                  <a:schemeClr val="tx1"/>
                </a:solidFill>
                <a:effectLst/>
                <a:latin typeface="Arial Narrow" panose="020B0606020202030204" pitchFamily="34" charset="0"/>
              </a:rPr>
              <a:t>интереса</a:t>
            </a:r>
          </a:p>
          <a:p>
            <a:pPr>
              <a:lnSpc>
                <a:spcPct val="110000"/>
              </a:lnSpc>
            </a:pPr>
            <a:r>
              <a:rPr lang="ru-RU" sz="1600" b="1" dirty="0" smtClean="0">
                <a:solidFill>
                  <a:schemeClr val="tx1"/>
                </a:solidFill>
                <a:effectLst/>
                <a:latin typeface="Arial Narrow" panose="020B0606020202030204" pitchFamily="34" charset="0"/>
              </a:rPr>
              <a:t>Продолжительность фиксаций</a:t>
            </a:r>
          </a:p>
          <a:p>
            <a:pPr>
              <a:lnSpc>
                <a:spcPct val="110000"/>
              </a:lnSpc>
            </a:pPr>
            <a:r>
              <a:rPr lang="ru-RU" sz="1600" b="1" dirty="0" smtClean="0">
                <a:solidFill>
                  <a:schemeClr val="tx1"/>
                </a:solidFill>
                <a:effectLst/>
                <a:latin typeface="Arial Narrow" panose="020B0606020202030204" pitchFamily="34" charset="0"/>
              </a:rPr>
              <a:t>Взгляд </a:t>
            </a:r>
            <a:r>
              <a:rPr lang="ru-RU" sz="1600" b="1" dirty="0">
                <a:solidFill>
                  <a:schemeClr val="tx1"/>
                </a:solidFill>
                <a:effectLst/>
                <a:latin typeface="Arial Narrow" panose="020B0606020202030204" pitchFamily="34" charset="0"/>
              </a:rPr>
              <a:t>или пучок фиксаций</a:t>
            </a:r>
          </a:p>
          <a:p>
            <a:pPr>
              <a:lnSpc>
                <a:spcPct val="110000"/>
              </a:lnSpc>
            </a:pPr>
            <a:r>
              <a:rPr lang="ru-RU" sz="1600" b="1" dirty="0" smtClean="0">
                <a:solidFill>
                  <a:schemeClr val="tx1"/>
                </a:solidFill>
                <a:effectLst/>
                <a:latin typeface="Arial Narrow" panose="020B0606020202030204" pitchFamily="34" charset="0"/>
              </a:rPr>
              <a:t>Пространственная </a:t>
            </a:r>
            <a:r>
              <a:rPr lang="ru-RU" sz="1600" b="1" dirty="0">
                <a:solidFill>
                  <a:schemeClr val="tx1"/>
                </a:solidFill>
                <a:effectLst/>
                <a:latin typeface="Arial Narrow" panose="020B0606020202030204" pitchFamily="34" charset="0"/>
              </a:rPr>
              <a:t>концентрация фиксаций</a:t>
            </a:r>
          </a:p>
          <a:p>
            <a:pPr>
              <a:lnSpc>
                <a:spcPct val="110000"/>
              </a:lnSpc>
            </a:pPr>
            <a:endParaRPr lang="ru-RU" sz="1600" b="1" dirty="0">
              <a:solidFill>
                <a:schemeClr val="tx1"/>
              </a:solidFill>
              <a:effectLst/>
              <a:latin typeface="Arial Narrow" panose="020B0606020202030204" pitchFamily="34" charset="0"/>
            </a:endParaRPr>
          </a:p>
          <a:p>
            <a:pPr>
              <a:lnSpc>
                <a:spcPct val="110000"/>
              </a:lnSpc>
            </a:pPr>
            <a:r>
              <a:rPr lang="ru-RU" sz="1600" b="1" dirty="0">
                <a:solidFill>
                  <a:schemeClr val="tx1"/>
                </a:solidFill>
                <a:effectLst/>
                <a:latin typeface="Arial Narrow" panose="020B0606020202030204" pitchFamily="34" charset="0"/>
              </a:rPr>
              <a:t>Повторные фиксации</a:t>
            </a:r>
          </a:p>
          <a:p>
            <a:pPr>
              <a:lnSpc>
                <a:spcPct val="110000"/>
              </a:lnSpc>
            </a:pPr>
            <a:r>
              <a:rPr lang="ru-RU" sz="1600" b="1" dirty="0" smtClean="0">
                <a:solidFill>
                  <a:schemeClr val="tx1"/>
                </a:solidFill>
                <a:effectLst/>
                <a:latin typeface="Arial Narrow" panose="020B0606020202030204" pitchFamily="34" charset="0"/>
              </a:rPr>
              <a:t>Время </a:t>
            </a:r>
            <a:r>
              <a:rPr lang="ru-RU" sz="1600" b="1" dirty="0">
                <a:solidFill>
                  <a:schemeClr val="tx1"/>
                </a:solidFill>
                <a:effectLst/>
                <a:latin typeface="Arial Narrow" panose="020B0606020202030204" pitchFamily="34" charset="0"/>
              </a:rPr>
              <a:t>до первой фиксации</a:t>
            </a:r>
          </a:p>
          <a:p>
            <a:pPr>
              <a:lnSpc>
                <a:spcPct val="110000"/>
              </a:lnSpc>
            </a:pPr>
            <a:r>
              <a:rPr lang="ru-RU" sz="1600" b="1" dirty="0" smtClean="0">
                <a:solidFill>
                  <a:schemeClr val="tx1"/>
                </a:solidFill>
                <a:effectLst/>
                <a:latin typeface="Arial Narrow" panose="020B0606020202030204" pitchFamily="34" charset="0"/>
              </a:rPr>
              <a:t>Фиксации </a:t>
            </a:r>
            <a:r>
              <a:rPr lang="ru-RU" sz="1600" b="1" dirty="0">
                <a:solidFill>
                  <a:schemeClr val="tx1"/>
                </a:solidFill>
                <a:effectLst/>
                <a:latin typeface="Arial Narrow" panose="020B0606020202030204" pitchFamily="34" charset="0"/>
              </a:rPr>
              <a:t>на конкретном объекте</a:t>
            </a:r>
          </a:p>
          <a:p>
            <a:endParaRPr lang="ru-RU" sz="2300" dirty="0">
              <a:solidFill>
                <a:schemeClr val="tx2"/>
              </a:solidFill>
              <a:latin typeface="Arial Narrow" panose="020B0606020202030204" pitchFamily="34" charset="0"/>
            </a:endParaRPr>
          </a:p>
        </p:txBody>
      </p:sp>
      <p:sp>
        <p:nvSpPr>
          <p:cNvPr id="5" name="Очень крутой заголовок…">
            <a:extLst>
              <a:ext uri="{FF2B5EF4-FFF2-40B4-BE49-F238E27FC236}">
                <a16:creationId xmlns:a16="http://schemas.microsoft.com/office/drawing/2014/main" id="{BE2AB304-571F-4A86-8B39-B9A1C5EB219E}"/>
              </a:ext>
            </a:extLst>
          </p:cNvPr>
          <p:cNvSpPr txBox="1"/>
          <p:nvPr/>
        </p:nvSpPr>
        <p:spPr>
          <a:xfrm>
            <a:off x="179512" y="516"/>
            <a:ext cx="8352928" cy="764187"/>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797" tIns="50797" rIns="50797" bIns="50797"/>
          <a:lstStyle/>
          <a:p>
            <a:pPr algn="l">
              <a:defRPr sz="5000" b="1" cap="all">
                <a:solidFill>
                  <a:srgbClr val="253957"/>
                </a:solidFill>
                <a:latin typeface="+mn-lt"/>
                <a:ea typeface="+mn-ea"/>
                <a:cs typeface="+mn-cs"/>
                <a:sym typeface="Arial Narrow"/>
              </a:defRPr>
            </a:pPr>
            <a:r>
              <a:rPr lang="ru-RU" sz="5000" b="1" cap="all" dirty="0" smtClean="0">
                <a:solidFill>
                  <a:srgbClr val="253957"/>
                </a:solidFill>
                <a:latin typeface="Arial Narrow" charset="0"/>
                <a:ea typeface="Arial Narrow" charset="0"/>
                <a:cs typeface="Arial Narrow" charset="0"/>
                <a:sym typeface="Arial Narrow"/>
              </a:rPr>
              <a:t>Исследование Фиксаций</a:t>
            </a:r>
            <a:endParaRPr lang="ru-RU" sz="5000" b="1" cap="all" dirty="0">
              <a:solidFill>
                <a:srgbClr val="253957"/>
              </a:solidFill>
              <a:latin typeface="Arial Narrow" charset="0"/>
              <a:ea typeface="Arial Narrow" charset="0"/>
              <a:cs typeface="Arial Narrow" charset="0"/>
              <a:sym typeface="Arial Narrow"/>
            </a:endParaRPr>
          </a:p>
          <a:p>
            <a:pPr algn="l">
              <a:defRPr sz="5000" b="1" cap="all">
                <a:solidFill>
                  <a:srgbClr val="253957"/>
                </a:solidFill>
                <a:latin typeface="+mn-lt"/>
                <a:ea typeface="+mn-ea"/>
                <a:cs typeface="+mn-cs"/>
                <a:sym typeface="Arial Narrow"/>
              </a:defRPr>
            </a:pPr>
            <a:endParaRPr sz="5000" b="1" cap="all" dirty="0">
              <a:solidFill>
                <a:srgbClr val="253957"/>
              </a:solidFill>
              <a:latin typeface="Arial Narrow" charset="0"/>
              <a:ea typeface="Arial Narrow" charset="0"/>
              <a:cs typeface="Arial Narrow" charset="0"/>
              <a:sym typeface="Arial Narrow"/>
            </a:endParaRPr>
          </a:p>
        </p:txBody>
      </p:sp>
      <p:pic>
        <p:nvPicPr>
          <p:cNvPr id="6" name="LogoVideaHe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9712" y="733201"/>
            <a:ext cx="5702618" cy="3207723"/>
          </a:xfrm>
          <a:prstGeom prst="rect">
            <a:avLst/>
          </a:prstGeom>
        </p:spPr>
      </p:pic>
    </p:spTree>
    <p:extLst>
      <p:ext uri="{BB962C8B-B14F-4D97-AF65-F5344CB8AC3E}">
        <p14:creationId xmlns:p14="http://schemas.microsoft.com/office/powerpoint/2010/main" val="1845732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r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490810" y="1035856"/>
            <a:ext cx="5741965" cy="3229856"/>
          </a:xfr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772816"/>
            <a:ext cx="2439766" cy="4337360"/>
          </a:xfrm>
          <a:prstGeom prst="rect">
            <a:avLst/>
          </a:prstGeom>
        </p:spPr>
      </p:pic>
      <p:sp>
        <p:nvSpPr>
          <p:cNvPr id="10" name="Очень крутой заголовок…">
            <a:extLst>
              <a:ext uri="{FF2B5EF4-FFF2-40B4-BE49-F238E27FC236}">
                <a16:creationId xmlns:a16="http://schemas.microsoft.com/office/drawing/2014/main" id="{7BF99318-70EC-44D1-96A7-1D59D55468A9}"/>
              </a:ext>
            </a:extLst>
          </p:cNvPr>
          <p:cNvSpPr txBox="1"/>
          <p:nvPr/>
        </p:nvSpPr>
        <p:spPr>
          <a:xfrm>
            <a:off x="2195736" y="116632"/>
            <a:ext cx="5472608" cy="647500"/>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797" tIns="50797" rIns="50797" bIns="50797"/>
          <a:lstStyle/>
          <a:p>
            <a:pPr algn="l">
              <a:defRPr sz="5000" b="1" cap="all">
                <a:solidFill>
                  <a:srgbClr val="253957"/>
                </a:solidFill>
                <a:latin typeface="+mn-lt"/>
                <a:ea typeface="+mn-ea"/>
                <a:cs typeface="+mn-cs"/>
                <a:sym typeface="Arial Narrow"/>
              </a:defRPr>
            </a:pPr>
            <a:r>
              <a:rPr lang="ru-RU" sz="2400" b="1" cap="all" dirty="0" smtClean="0">
                <a:solidFill>
                  <a:srgbClr val="253957"/>
                </a:solidFill>
                <a:latin typeface="Arial Narrow" charset="0"/>
                <a:ea typeface="Arial Narrow" charset="0"/>
                <a:cs typeface="Arial Narrow" charset="0"/>
                <a:sym typeface="Arial Narrow"/>
              </a:rPr>
              <a:t>Исследование </a:t>
            </a:r>
            <a:r>
              <a:rPr lang="ru-RU" sz="2400" b="1" cap="all" dirty="0" err="1" smtClean="0">
                <a:solidFill>
                  <a:srgbClr val="253957"/>
                </a:solidFill>
                <a:latin typeface="Arial Narrow" charset="0"/>
                <a:ea typeface="Arial Narrow" charset="0"/>
                <a:cs typeface="Arial Narrow" charset="0"/>
                <a:sym typeface="Arial Narrow"/>
              </a:rPr>
              <a:t>ПутЕй</a:t>
            </a:r>
            <a:r>
              <a:rPr lang="ru-RU" sz="2400" b="1" cap="all" dirty="0" smtClean="0">
                <a:solidFill>
                  <a:srgbClr val="253957"/>
                </a:solidFill>
                <a:latin typeface="Arial Narrow" charset="0"/>
                <a:ea typeface="Arial Narrow" charset="0"/>
                <a:cs typeface="Arial Narrow" charset="0"/>
                <a:sym typeface="Arial Narrow"/>
              </a:rPr>
              <a:t> </a:t>
            </a:r>
            <a:r>
              <a:rPr lang="ru-RU" sz="2400" b="1" cap="all" dirty="0">
                <a:solidFill>
                  <a:srgbClr val="253957"/>
                </a:solidFill>
                <a:latin typeface="Arial Narrow" charset="0"/>
                <a:ea typeface="Arial Narrow" charset="0"/>
                <a:cs typeface="Arial Narrow" charset="0"/>
                <a:sym typeface="Arial Narrow"/>
              </a:rPr>
              <a:t>сканирования</a:t>
            </a:r>
          </a:p>
        </p:txBody>
      </p:sp>
      <p:sp>
        <p:nvSpPr>
          <p:cNvPr id="11" name="Объект 8"/>
          <p:cNvSpPr>
            <a:spLocks noGrp="1"/>
          </p:cNvSpPr>
          <p:nvPr>
            <p:ph sz="half" idx="2"/>
          </p:nvPr>
        </p:nvSpPr>
        <p:spPr>
          <a:xfrm>
            <a:off x="4067944" y="4265712"/>
            <a:ext cx="4896544" cy="2592288"/>
          </a:xfrm>
          <a:solidFill>
            <a:schemeClr val="accent3">
              <a:lumMod val="20000"/>
              <a:lumOff val="80000"/>
            </a:schemeClr>
          </a:solidFill>
        </p:spPr>
        <p:txBody>
          <a:bodyPr>
            <a:normAutofit/>
          </a:bodyPr>
          <a:lstStyle/>
          <a:p>
            <a:r>
              <a:rPr lang="ru-RU" sz="2200" dirty="0">
                <a:latin typeface="Arial Narrow" panose="020B0606020202030204" pitchFamily="34" charset="0"/>
              </a:rPr>
              <a:t>Продолжительность</a:t>
            </a:r>
          </a:p>
          <a:p>
            <a:r>
              <a:rPr lang="ru-RU" sz="2200" dirty="0" smtClean="0">
                <a:latin typeface="Arial Narrow" panose="020B0606020202030204" pitchFamily="34" charset="0"/>
              </a:rPr>
              <a:t>Длина</a:t>
            </a:r>
            <a:endParaRPr lang="ru-RU" sz="2200" dirty="0">
              <a:latin typeface="Arial Narrow" panose="020B0606020202030204" pitchFamily="34" charset="0"/>
            </a:endParaRPr>
          </a:p>
          <a:p>
            <a:r>
              <a:rPr lang="ru-RU" sz="2200" dirty="0" smtClean="0">
                <a:latin typeface="Arial Narrow" panose="020B0606020202030204" pitchFamily="34" charset="0"/>
              </a:rPr>
              <a:t>Плотность</a:t>
            </a:r>
            <a:endParaRPr lang="ru-RU" sz="2200" dirty="0">
              <a:latin typeface="Arial Narrow" panose="020B0606020202030204" pitchFamily="34" charset="0"/>
            </a:endParaRPr>
          </a:p>
          <a:p>
            <a:r>
              <a:rPr lang="ru-RU" sz="2200" dirty="0" smtClean="0">
                <a:latin typeface="Arial Narrow" panose="020B0606020202030204" pitchFamily="34" charset="0"/>
              </a:rPr>
              <a:t>Регулярность</a:t>
            </a:r>
            <a:endParaRPr lang="ru-RU" sz="2200" dirty="0">
              <a:latin typeface="Arial Narrow" panose="020B0606020202030204" pitchFamily="34" charset="0"/>
            </a:endParaRPr>
          </a:p>
          <a:p>
            <a:r>
              <a:rPr lang="ru-RU" sz="2200" dirty="0" smtClean="0">
                <a:latin typeface="Arial Narrow" panose="020B0606020202030204" pitchFamily="34" charset="0"/>
              </a:rPr>
              <a:t>Направление</a:t>
            </a:r>
            <a:endParaRPr lang="ru-RU" sz="2200" dirty="0">
              <a:latin typeface="Arial Narrow" panose="020B0606020202030204" pitchFamily="34" charset="0"/>
            </a:endParaRPr>
          </a:p>
          <a:p>
            <a:r>
              <a:rPr lang="ru-RU" sz="2200" dirty="0" smtClean="0">
                <a:latin typeface="Arial Narrow" panose="020B0606020202030204" pitchFamily="34" charset="0"/>
              </a:rPr>
              <a:t>Количество </a:t>
            </a:r>
            <a:r>
              <a:rPr lang="ru-RU" sz="2200" dirty="0" err="1">
                <a:latin typeface="Arial Narrow" panose="020B0606020202030204" pitchFamily="34" charset="0"/>
              </a:rPr>
              <a:t>саккад</a:t>
            </a:r>
            <a:r>
              <a:rPr lang="ru-RU" sz="2200" dirty="0">
                <a:latin typeface="Arial Narrow" panose="020B0606020202030204" pitchFamily="34" charset="0"/>
              </a:rPr>
              <a:t>/фиксаций</a:t>
            </a:r>
          </a:p>
          <a:p>
            <a:endParaRPr lang="ru-RU"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3592683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25809"/>
            <a:ext cx="5796136" cy="3260327"/>
          </a:xfrm>
          <a:prstGeom prst="rect">
            <a:avLst/>
          </a:prstGeom>
        </p:spPr>
      </p:pic>
      <p:pic>
        <p:nvPicPr>
          <p:cNvPr id="6" name="Рисунок 5"/>
          <p:cNvPicPr>
            <a:picLocks noChangeAspect="1"/>
          </p:cNvPicPr>
          <p:nvPr/>
        </p:nvPicPr>
        <p:blipFill>
          <a:blip r:embed="rId3"/>
          <a:stretch>
            <a:fillRect/>
          </a:stretch>
        </p:blipFill>
        <p:spPr>
          <a:xfrm>
            <a:off x="3675152" y="3233093"/>
            <a:ext cx="5468848" cy="3076227"/>
          </a:xfrm>
          <a:prstGeom prst="rect">
            <a:avLst/>
          </a:prstGeom>
        </p:spPr>
      </p:pic>
      <p:pic>
        <p:nvPicPr>
          <p:cNvPr id="7" name="Объект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068" y="112593"/>
            <a:ext cx="3444001" cy="29835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Рисунок 3"/>
          <p:cNvPicPr/>
          <p:nvPr/>
        </p:nvPicPr>
        <p:blipFill>
          <a:blip r:embed="rId5">
            <a:extLst>
              <a:ext uri="{28A0092B-C50C-407E-A947-70E740481C1C}">
                <a14:useLocalDpi xmlns:a14="http://schemas.microsoft.com/office/drawing/2010/main" val="0"/>
              </a:ext>
            </a:extLst>
          </a:blip>
          <a:srcRect/>
          <a:stretch>
            <a:fillRect/>
          </a:stretch>
        </p:blipFill>
        <p:spPr bwMode="auto">
          <a:xfrm>
            <a:off x="69894" y="3372216"/>
            <a:ext cx="3605257" cy="3153128"/>
          </a:xfrm>
          <a:prstGeom prst="rect">
            <a:avLst/>
          </a:prstGeom>
          <a:noFill/>
          <a:ln>
            <a:noFill/>
          </a:ln>
        </p:spPr>
      </p:pic>
    </p:spTree>
    <p:extLst>
      <p:ext uri="{BB962C8B-B14F-4D97-AF65-F5344CB8AC3E}">
        <p14:creationId xmlns:p14="http://schemas.microsoft.com/office/powerpoint/2010/main" val="474728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1" y="-484"/>
            <a:ext cx="3857896" cy="6858484"/>
          </a:xfrm>
          <a:prstGeom prst="rect">
            <a:avLst/>
          </a:prstGeom>
        </p:spPr>
      </p:pic>
      <p:sp>
        <p:nvSpPr>
          <p:cNvPr id="8" name="Объект 5"/>
          <p:cNvSpPr>
            <a:spLocks noGrp="1"/>
          </p:cNvSpPr>
          <p:nvPr>
            <p:ph sz="half" idx="1"/>
          </p:nvPr>
        </p:nvSpPr>
        <p:spPr>
          <a:xfrm>
            <a:off x="2123728" y="116632"/>
            <a:ext cx="6084834" cy="882811"/>
          </a:xfrm>
        </p:spPr>
        <p:txBody>
          <a:bodyPr>
            <a:normAutofit lnSpcReduction="10000"/>
          </a:bodyPr>
          <a:lstStyle/>
          <a:p>
            <a:pPr marL="0" indent="0">
              <a:buNone/>
            </a:pPr>
            <a:r>
              <a:rPr lang="ru-RU" dirty="0"/>
              <a:t>Электроэнцефалография (ЭЭГ)  - запись биоэлектрических потенциалов мозга </a:t>
            </a:r>
          </a:p>
          <a:p>
            <a:pPr marL="0" indent="0">
              <a:buNone/>
            </a:pPr>
            <a:endParaRPr lang="ru-RU" dirty="0"/>
          </a:p>
          <a:p>
            <a:pPr marL="0" indent="0">
              <a:buNone/>
            </a:pPr>
            <a:endParaRPr lang="ru-RU" dirty="0"/>
          </a:p>
        </p:txBody>
      </p:sp>
    </p:spTree>
    <p:extLst>
      <p:ext uri="{BB962C8B-B14F-4D97-AF65-F5344CB8AC3E}">
        <p14:creationId xmlns:p14="http://schemas.microsoft.com/office/powerpoint/2010/main" val="2694350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886700" cy="524647"/>
          </a:xfrm>
          <a:solidFill>
            <a:schemeClr val="bg1"/>
          </a:solidFill>
        </p:spPr>
        <p:txBody>
          <a:bodyPr>
            <a:normAutofit fontScale="90000"/>
          </a:bodyPr>
          <a:lstStyle/>
          <a:p>
            <a:pPr algn="ctr"/>
            <a:r>
              <a:rPr lang="ru-RU" sz="3000" dirty="0">
                <a:solidFill>
                  <a:schemeClr val="tx1"/>
                </a:solidFill>
                <a:latin typeface="Arial" panose="020B0604020202020204" pitchFamily="34" charset="0"/>
                <a:cs typeface="Arial" panose="020B0604020202020204" pitchFamily="34" charset="0"/>
              </a:rPr>
              <a:t>Разработка дизайна исследования</a:t>
            </a:r>
            <a:endParaRPr lang="en-US" sz="3000" dirty="0">
              <a:solidFill>
                <a:schemeClr val="tx1"/>
              </a:solidFill>
              <a:latin typeface="Arial" panose="020B0604020202020204" pitchFamily="34" charset="0"/>
              <a:cs typeface="Arial" panose="020B0604020202020204" pitchFamily="34"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0" y="2492896"/>
            <a:ext cx="5278357" cy="3411139"/>
          </a:xfrm>
        </p:spPr>
      </p:pic>
      <p:sp>
        <p:nvSpPr>
          <p:cNvPr id="6" name="TextBox 5"/>
          <p:cNvSpPr txBox="1"/>
          <p:nvPr/>
        </p:nvSpPr>
        <p:spPr>
          <a:xfrm>
            <a:off x="5685153" y="2924944"/>
            <a:ext cx="2912977" cy="369332"/>
          </a:xfrm>
          <a:prstGeom prst="rect">
            <a:avLst/>
          </a:prstGeom>
          <a:solidFill>
            <a:schemeClr val="bg1"/>
          </a:solidFill>
        </p:spPr>
        <p:txBody>
          <a:bodyPr wrap="none" rtlCol="0">
            <a:spAutoFit/>
          </a:bodyPr>
          <a:lstStyle/>
          <a:p>
            <a:pPr marL="342900" indent="-342900">
              <a:buAutoNum type="arabicPeriod"/>
            </a:pPr>
            <a:r>
              <a:rPr lang="ru-RU" dirty="0">
                <a:latin typeface="Arial" panose="020B0604020202020204" pitchFamily="34" charset="0"/>
                <a:cs typeface="Arial" panose="020B0604020202020204" pitchFamily="34" charset="0"/>
              </a:rPr>
              <a:t>Добавление стимулов</a:t>
            </a:r>
            <a:endParaRPr lang="ru-RU" sz="1350" dirty="0"/>
          </a:p>
        </p:txBody>
      </p:sp>
      <p:sp>
        <p:nvSpPr>
          <p:cNvPr id="7" name="TextBox 6"/>
          <p:cNvSpPr txBox="1"/>
          <p:nvPr/>
        </p:nvSpPr>
        <p:spPr>
          <a:xfrm>
            <a:off x="5685153" y="3573016"/>
            <a:ext cx="2609369" cy="369332"/>
          </a:xfrm>
          <a:prstGeom prst="rect">
            <a:avLst/>
          </a:prstGeom>
          <a:solidFill>
            <a:schemeClr val="bg1"/>
          </a:solidFill>
        </p:spPr>
        <p:txBody>
          <a:bodyPr wrap="none" rtlCol="0">
            <a:spAutoFit/>
          </a:bodyPr>
          <a:lstStyle/>
          <a:p>
            <a:r>
              <a:rPr lang="ru-RU" dirty="0">
                <a:latin typeface="Arial" panose="020B0604020202020204" pitchFamily="34" charset="0"/>
                <a:cs typeface="Arial" panose="020B0604020202020204" pitchFamily="34" charset="0"/>
              </a:rPr>
              <a:t>2.   Размещение меток</a:t>
            </a:r>
            <a:endParaRPr lang="ru-RU" sz="135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1389372"/>
            <a:ext cx="2571750" cy="814388"/>
          </a:xfrm>
          <a:prstGeom prst="rect">
            <a:avLst/>
          </a:prstGeom>
        </p:spPr>
      </p:pic>
    </p:spTree>
    <p:extLst>
      <p:ext uri="{BB962C8B-B14F-4D97-AF65-F5344CB8AC3E}">
        <p14:creationId xmlns:p14="http://schemas.microsoft.com/office/powerpoint/2010/main" val="2231143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528910" y="1670661"/>
            <a:ext cx="3264694" cy="1836390"/>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254111"/>
            <a:ext cx="4634555" cy="260693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78024" y="2187281"/>
            <a:ext cx="4203479" cy="2364457"/>
          </a:xfrm>
          <a:prstGeom prst="rect">
            <a:avLst/>
          </a:prstGeom>
        </p:spPr>
      </p:pic>
      <p:sp>
        <p:nvSpPr>
          <p:cNvPr id="9" name="Title 1"/>
          <p:cNvSpPr>
            <a:spLocks noGrp="1"/>
          </p:cNvSpPr>
          <p:nvPr>
            <p:ph type="title"/>
          </p:nvPr>
        </p:nvSpPr>
        <p:spPr>
          <a:xfrm>
            <a:off x="971600" y="623238"/>
            <a:ext cx="7886700" cy="524647"/>
          </a:xfrm>
        </p:spPr>
        <p:txBody>
          <a:bodyPr/>
          <a:lstStyle/>
          <a:p>
            <a:pPr algn="ctr"/>
            <a:r>
              <a:rPr lang="ru-RU" sz="3000" dirty="0">
                <a:latin typeface="Arial" panose="020B0604020202020204" pitchFamily="34" charset="0"/>
                <a:cs typeface="Arial" panose="020B0604020202020204" pitchFamily="34" charset="0"/>
              </a:rPr>
              <a:t>Идет эксперимент!</a:t>
            </a:r>
            <a:endParaRPr lang="en-US" sz="3000" dirty="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l="33023" t="30462" r="25698" b="27953"/>
          <a:stretch/>
        </p:blipFill>
        <p:spPr>
          <a:xfrm>
            <a:off x="4490825" y="4221203"/>
            <a:ext cx="4653175" cy="2636797"/>
          </a:xfrm>
          <a:prstGeom prst="rect">
            <a:avLst/>
          </a:prstGeom>
        </p:spPr>
      </p:pic>
    </p:spTree>
    <p:extLst>
      <p:ext uri="{BB962C8B-B14F-4D97-AF65-F5344CB8AC3E}">
        <p14:creationId xmlns:p14="http://schemas.microsoft.com/office/powerpoint/2010/main" val="56558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000" dirty="0">
                <a:latin typeface="Arial" panose="020B0604020202020204" pitchFamily="34" charset="0"/>
                <a:cs typeface="Arial" panose="020B0604020202020204" pitchFamily="34" charset="0"/>
              </a:rPr>
              <a:t>Анализ данных</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6056" y="980728"/>
            <a:ext cx="3671888" cy="700088"/>
          </a:xfrm>
        </p:spPr>
      </p:pic>
      <p:pic>
        <p:nvPicPr>
          <p:cNvPr id="5" name="Рисунок 4"/>
          <p:cNvPicPr>
            <a:picLocks noChangeAspect="1"/>
          </p:cNvPicPr>
          <p:nvPr/>
        </p:nvPicPr>
        <p:blipFill>
          <a:blip r:embed="rId3"/>
          <a:stretch>
            <a:fillRect/>
          </a:stretch>
        </p:blipFill>
        <p:spPr>
          <a:xfrm>
            <a:off x="36285" y="1810042"/>
            <a:ext cx="6046869" cy="2771086"/>
          </a:xfrm>
          <a:prstGeom prst="rect">
            <a:avLst/>
          </a:prstGeom>
        </p:spPr>
      </p:pic>
      <p:sp>
        <p:nvSpPr>
          <p:cNvPr id="6" name="TextBox 5"/>
          <p:cNvSpPr txBox="1"/>
          <p:nvPr/>
        </p:nvSpPr>
        <p:spPr>
          <a:xfrm>
            <a:off x="3077975" y="5385947"/>
            <a:ext cx="3148939" cy="646331"/>
          </a:xfrm>
          <a:prstGeom prst="rect">
            <a:avLst/>
          </a:prstGeom>
          <a:solidFill>
            <a:schemeClr val="bg1"/>
          </a:solidFill>
        </p:spPr>
        <p:txBody>
          <a:bodyPr wrap="none" rtlCol="0">
            <a:spAutoFit/>
          </a:bodyPr>
          <a:lstStyle/>
          <a:p>
            <a:r>
              <a:rPr lang="ru-RU" dirty="0">
                <a:latin typeface="Arial" panose="020B0604020202020204" pitchFamily="34" charset="0"/>
                <a:cs typeface="Arial" panose="020B0604020202020204" pitchFamily="34" charset="0"/>
              </a:rPr>
              <a:t>- Формирование различных</a:t>
            </a:r>
          </a:p>
          <a:p>
            <a:r>
              <a:rPr lang="ru-RU" dirty="0">
                <a:latin typeface="Arial" panose="020B0604020202020204" pitchFamily="34" charset="0"/>
                <a:cs typeface="Arial" panose="020B0604020202020204" pitchFamily="34" charset="0"/>
              </a:rPr>
              <a:t>видов отчета</a:t>
            </a:r>
            <a:endParaRPr lang="ru-RU" sz="1350" dirty="0"/>
          </a:p>
        </p:txBody>
      </p:sp>
      <p:sp>
        <p:nvSpPr>
          <p:cNvPr id="7" name="TextBox 6"/>
          <p:cNvSpPr txBox="1"/>
          <p:nvPr/>
        </p:nvSpPr>
        <p:spPr>
          <a:xfrm>
            <a:off x="3059719" y="4869160"/>
            <a:ext cx="2385205" cy="369332"/>
          </a:xfrm>
          <a:prstGeom prst="rect">
            <a:avLst/>
          </a:prstGeom>
          <a:solidFill>
            <a:schemeClr val="bg1"/>
          </a:solidFill>
        </p:spPr>
        <p:txBody>
          <a:bodyPr wrap="none" rtlCol="0">
            <a:spAutoFit/>
          </a:bodyPr>
          <a:lstStyle/>
          <a:p>
            <a:r>
              <a:rPr lang="ru-RU" dirty="0">
                <a:latin typeface="Arial" panose="020B0604020202020204" pitchFamily="34" charset="0"/>
                <a:cs typeface="Arial" panose="020B0604020202020204" pitchFamily="34" charset="0"/>
              </a:rPr>
              <a:t>- Фильтрация файла</a:t>
            </a:r>
            <a:endParaRPr lang="ru-RU" sz="1350" dirty="0"/>
          </a:p>
        </p:txBody>
      </p:sp>
    </p:spTree>
    <p:extLst>
      <p:ext uri="{BB962C8B-B14F-4D97-AF65-F5344CB8AC3E}">
        <p14:creationId xmlns:p14="http://schemas.microsoft.com/office/powerpoint/2010/main" val="2748764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u-RU" dirty="0" smtClean="0"/>
              <a:t>Отчеты исследования ЭЭГ</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688" y="1340768"/>
            <a:ext cx="4599462" cy="287372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69984" y="1412776"/>
            <a:ext cx="3850487" cy="2786339"/>
          </a:xfrm>
        </p:spPr>
      </p:pic>
      <p:sp>
        <p:nvSpPr>
          <p:cNvPr id="7" name="Text Placeholder 2"/>
          <p:cNvSpPr txBox="1">
            <a:spLocks/>
          </p:cNvSpPr>
          <p:nvPr/>
        </p:nvSpPr>
        <p:spPr>
          <a:xfrm>
            <a:off x="251520" y="998830"/>
            <a:ext cx="3868340" cy="617934"/>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100" dirty="0">
                <a:latin typeface="Arial" panose="020B0604020202020204" pitchFamily="34" charset="0"/>
                <a:cs typeface="Arial" panose="020B0604020202020204" pitchFamily="34" charset="0"/>
              </a:rPr>
              <a:t>Закрытые глаза</a:t>
            </a:r>
            <a:endParaRPr lang="en-US" sz="2100" dirty="0">
              <a:latin typeface="Arial" panose="020B0604020202020204" pitchFamily="34" charset="0"/>
              <a:cs typeface="Arial" panose="020B0604020202020204" pitchFamily="34" charset="0"/>
            </a:endParaRPr>
          </a:p>
        </p:txBody>
      </p:sp>
      <p:sp>
        <p:nvSpPr>
          <p:cNvPr id="8" name="Text Placeholder 4"/>
          <p:cNvSpPr txBox="1">
            <a:spLocks/>
          </p:cNvSpPr>
          <p:nvPr/>
        </p:nvSpPr>
        <p:spPr>
          <a:xfrm>
            <a:off x="5508104" y="980728"/>
            <a:ext cx="2783017" cy="520457"/>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100" dirty="0">
                <a:latin typeface="Arial" panose="020B0604020202020204" pitchFamily="34" charset="0"/>
                <a:cs typeface="Arial" panose="020B0604020202020204" pitchFamily="34" charset="0"/>
              </a:rPr>
              <a:t>Открытые глаза</a:t>
            </a:r>
            <a:endParaRPr lang="en-US" sz="2100" dirty="0">
              <a:latin typeface="Arial" panose="020B0604020202020204" pitchFamily="34" charset="0"/>
              <a:cs typeface="Arial" panose="020B0604020202020204" pitchFamily="34" charset="0"/>
            </a:endParaRPr>
          </a:p>
        </p:txBody>
      </p:sp>
      <p:sp>
        <p:nvSpPr>
          <p:cNvPr id="9" name="Text Placeholder 2"/>
          <p:cNvSpPr txBox="1">
            <a:spLocks/>
          </p:cNvSpPr>
          <p:nvPr/>
        </p:nvSpPr>
        <p:spPr>
          <a:xfrm>
            <a:off x="0" y="4189215"/>
            <a:ext cx="3635896" cy="5359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r>
              <a:rPr lang="en-US" dirty="0" smtClean="0"/>
              <a:t>11Hz_eyes_closed</a:t>
            </a:r>
            <a:endParaRPr lang="en-US" dirty="0"/>
          </a:p>
        </p:txBody>
      </p:sp>
      <p:pic>
        <p:nvPicPr>
          <p:cNvPr id="10"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844" y="4691717"/>
            <a:ext cx="1872208" cy="1961645"/>
          </a:xfrm>
          <a:prstGeom prst="rect">
            <a:avLst/>
          </a:prstGeom>
        </p:spPr>
      </p:pic>
      <p:pic>
        <p:nvPicPr>
          <p:cNvPr id="11" name="Content Placeholder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451" y="4458919"/>
            <a:ext cx="2055623" cy="2095668"/>
          </a:xfrm>
          <a:prstGeom prst="rect">
            <a:avLst/>
          </a:prstGeom>
        </p:spPr>
      </p:pic>
      <p:sp>
        <p:nvSpPr>
          <p:cNvPr id="12" name="Text Placeholder 4"/>
          <p:cNvSpPr txBox="1">
            <a:spLocks/>
          </p:cNvSpPr>
          <p:nvPr/>
        </p:nvSpPr>
        <p:spPr>
          <a:xfrm>
            <a:off x="4796659" y="4083627"/>
            <a:ext cx="3887415" cy="474067"/>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smtClean="0"/>
              <a:t>11Hz_eyes_open</a:t>
            </a:r>
            <a:endParaRPr lang="en-US" dirty="0"/>
          </a:p>
        </p:txBody>
      </p:sp>
    </p:spTree>
    <p:extLst>
      <p:ext uri="{BB962C8B-B14F-4D97-AF65-F5344CB8AC3E}">
        <p14:creationId xmlns:p14="http://schemas.microsoft.com/office/powerpoint/2010/main" val="753010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dirty="0" smtClean="0"/>
              <a:t>Лаборатория нейромаркетинга и поведенческой экономики</a:t>
            </a:r>
            <a:endParaRPr lang="es-ES" dirty="0"/>
          </a:p>
        </p:txBody>
      </p:sp>
      <p:pic>
        <p:nvPicPr>
          <p:cNvPr id="5" name="Объект 4"/>
          <p:cNvPicPr>
            <a:picLocks noGrp="1" noChangeAspect="1"/>
          </p:cNvPicPr>
          <p:nvPr>
            <p:ph idx="1"/>
          </p:nvPr>
        </p:nvPicPr>
        <p:blipFill>
          <a:blip r:embed="rId2"/>
          <a:stretch>
            <a:fillRect/>
          </a:stretch>
        </p:blipFill>
        <p:spPr>
          <a:xfrm>
            <a:off x="457200" y="1196752"/>
            <a:ext cx="8229600" cy="449978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8022353" cy="1119099"/>
          </a:xfrm>
        </p:spPr>
        <p:txBody>
          <a:bodyPr/>
          <a:lstStyle/>
          <a:p>
            <a:pPr algn="ctr"/>
            <a:r>
              <a:rPr lang="ru-RU" dirty="0"/>
              <a:t>ФУНДАМЕНТАЛЬНЫЙ НЕЙРОМАРКЕТИНГ</a:t>
            </a:r>
          </a:p>
        </p:txBody>
      </p:sp>
      <p:sp>
        <p:nvSpPr>
          <p:cNvPr id="3" name="Объект 2"/>
          <p:cNvSpPr>
            <a:spLocks noGrp="1"/>
          </p:cNvSpPr>
          <p:nvPr>
            <p:ph idx="1"/>
          </p:nvPr>
        </p:nvSpPr>
        <p:spPr>
          <a:xfrm>
            <a:off x="-36512" y="1423195"/>
            <a:ext cx="8919464" cy="1285726"/>
          </a:xfrm>
          <a:solidFill>
            <a:schemeClr val="bg1"/>
          </a:solidFill>
        </p:spPr>
        <p:txBody>
          <a:bodyPr>
            <a:normAutofit/>
          </a:bodyPr>
          <a:lstStyle/>
          <a:p>
            <a:pPr marL="0" indent="0" algn="ctr">
              <a:buNone/>
            </a:pPr>
            <a:r>
              <a:rPr lang="ru-RU" sz="1800" b="1" dirty="0">
                <a:solidFill>
                  <a:schemeClr val="tx1"/>
                </a:solidFill>
                <a:effectLst/>
                <a:latin typeface="Century" panose="02040604050505020304" pitchFamily="18" charset="0"/>
              </a:rPr>
              <a:t>Получение новых научных данных в областях:  </a:t>
            </a:r>
          </a:p>
          <a:p>
            <a:pPr marL="0" indent="0" algn="ctr">
              <a:buNone/>
            </a:pPr>
            <a:r>
              <a:rPr lang="ru-RU" sz="1800" b="1" dirty="0" err="1">
                <a:solidFill>
                  <a:schemeClr val="tx1"/>
                </a:solidFill>
                <a:effectLst/>
                <a:latin typeface="Century" panose="02040604050505020304" pitchFamily="18" charset="0"/>
              </a:rPr>
              <a:t>нейроэкономики</a:t>
            </a:r>
            <a:r>
              <a:rPr lang="ru-RU" sz="1800" b="1" dirty="0">
                <a:solidFill>
                  <a:schemeClr val="tx1"/>
                </a:solidFill>
                <a:effectLst/>
                <a:latin typeface="Century" panose="02040604050505020304" pitchFamily="18" charset="0"/>
              </a:rPr>
              <a:t>, </a:t>
            </a:r>
            <a:r>
              <a:rPr lang="ru-RU" sz="1800" b="1" dirty="0" err="1">
                <a:solidFill>
                  <a:schemeClr val="tx1"/>
                </a:solidFill>
                <a:effectLst/>
                <a:latin typeface="Century" panose="02040604050505020304" pitchFamily="18" charset="0"/>
              </a:rPr>
              <a:t>нейросемантики</a:t>
            </a:r>
            <a:r>
              <a:rPr lang="ru-RU" sz="1800" b="1" dirty="0">
                <a:solidFill>
                  <a:schemeClr val="tx1"/>
                </a:solidFill>
                <a:effectLst/>
                <a:latin typeface="Century" panose="02040604050505020304" pitchFamily="18" charset="0"/>
              </a:rPr>
              <a:t>, </a:t>
            </a:r>
            <a:r>
              <a:rPr lang="ru-RU" sz="1800" b="1" dirty="0" err="1">
                <a:solidFill>
                  <a:schemeClr val="tx1"/>
                </a:solidFill>
                <a:effectLst/>
                <a:latin typeface="Century" panose="02040604050505020304" pitchFamily="18" charset="0"/>
              </a:rPr>
              <a:t>нейросемиотики</a:t>
            </a:r>
            <a:r>
              <a:rPr lang="ru-RU" sz="1800" b="1" dirty="0">
                <a:solidFill>
                  <a:schemeClr val="tx1"/>
                </a:solidFill>
                <a:effectLst/>
                <a:latin typeface="Century" panose="02040604050505020304" pitchFamily="18" charset="0"/>
              </a:rPr>
              <a:t>, </a:t>
            </a:r>
            <a:r>
              <a:rPr lang="ru-RU" sz="1800" b="1" dirty="0" err="1">
                <a:solidFill>
                  <a:schemeClr val="tx1"/>
                </a:solidFill>
                <a:effectLst/>
                <a:latin typeface="Century" panose="02040604050505020304" pitchFamily="18" charset="0"/>
              </a:rPr>
              <a:t>аудиобрендинге</a:t>
            </a:r>
            <a:r>
              <a:rPr lang="ru-RU" sz="1800" b="1" dirty="0">
                <a:solidFill>
                  <a:schemeClr val="tx1"/>
                </a:solidFill>
                <a:effectLst/>
                <a:latin typeface="Century" panose="02040604050505020304" pitchFamily="18" charset="0"/>
              </a:rPr>
              <a:t>. </a:t>
            </a:r>
          </a:p>
          <a:p>
            <a:pPr marL="0" indent="0">
              <a:buNone/>
            </a:pPr>
            <a:r>
              <a:rPr lang="ru-RU" b="1" dirty="0" smtClean="0">
                <a:solidFill>
                  <a:schemeClr val="tx1"/>
                </a:solidFill>
                <a:effectLst/>
                <a:latin typeface="Century" panose="02040604050505020304" pitchFamily="18" charset="0"/>
              </a:rPr>
              <a:t>ВОЗМОЖНОСТИ:</a:t>
            </a:r>
          </a:p>
          <a:p>
            <a:pPr marL="0" indent="0">
              <a:buNone/>
            </a:pPr>
            <a:endParaRPr lang="ru-RU" dirty="0"/>
          </a:p>
          <a:p>
            <a:endParaRPr lang="ru-RU" dirty="0"/>
          </a:p>
        </p:txBody>
      </p:sp>
      <p:sp>
        <p:nvSpPr>
          <p:cNvPr id="4" name="Прямоугольник 3"/>
          <p:cNvSpPr/>
          <p:nvPr/>
        </p:nvSpPr>
        <p:spPr>
          <a:xfrm>
            <a:off x="683568" y="2752369"/>
            <a:ext cx="8076363" cy="1203856"/>
          </a:xfrm>
          <a:prstGeom prst="rect">
            <a:avLst/>
          </a:prstGeom>
          <a:solidFill>
            <a:srgbClr val="FFC000"/>
          </a:solidFill>
        </p:spPr>
        <p:txBody>
          <a:bodyPr wrap="square">
            <a:spAutoFit/>
          </a:bodyPr>
          <a:lstStyle/>
          <a:p>
            <a:pPr>
              <a:lnSpc>
                <a:spcPct val="107000"/>
              </a:lnSpc>
            </a:pPr>
            <a:r>
              <a:rPr lang="ru-RU" sz="1350" dirty="0" smtClean="0">
                <a:latin typeface="Century" panose="02040604050505020304" pitchFamily="18" charset="0"/>
                <a:ea typeface="Calibri" panose="020F0502020204030204" pitchFamily="34" charset="0"/>
                <a:cs typeface="Times New Roman" panose="02020603050405020304" pitchFamily="18" charset="0"/>
              </a:rPr>
              <a:t>- тестирование </a:t>
            </a:r>
            <a:r>
              <a:rPr lang="ru-RU" sz="1350" dirty="0">
                <a:latin typeface="Century" panose="02040604050505020304" pitchFamily="18" charset="0"/>
                <a:ea typeface="Calibri" panose="020F0502020204030204" pitchFamily="34" charset="0"/>
                <a:cs typeface="Times New Roman" panose="02020603050405020304" pitchFamily="18" charset="0"/>
              </a:rPr>
              <a:t>новых  и  уже существующих продуктов и услуг на рынке;</a:t>
            </a:r>
          </a:p>
          <a:p>
            <a:pPr>
              <a:lnSpc>
                <a:spcPct val="107000"/>
              </a:lnSpc>
            </a:pPr>
            <a:r>
              <a:rPr lang="ru-RU" sz="1350" dirty="0" smtClean="0">
                <a:latin typeface="Century" panose="02040604050505020304" pitchFamily="18" charset="0"/>
                <a:ea typeface="Calibri" panose="020F0502020204030204" pitchFamily="34" charset="0"/>
                <a:cs typeface="Times New Roman" panose="02020603050405020304" pitchFamily="18" charset="0"/>
              </a:rPr>
              <a:t>- поведенческий консалтинг по дизайну городских объектов: игровых </a:t>
            </a:r>
            <a:r>
              <a:rPr lang="ru-RU" sz="1350" dirty="0" err="1" smtClean="0">
                <a:latin typeface="Century" panose="02040604050505020304" pitchFamily="18" charset="0"/>
                <a:ea typeface="Calibri" panose="020F0502020204030204" pitchFamily="34" charset="0"/>
                <a:cs typeface="Times New Roman" panose="02020603050405020304" pitchFamily="18" charset="0"/>
              </a:rPr>
              <a:t>площадов</a:t>
            </a:r>
            <a:r>
              <a:rPr lang="ru-RU" sz="1350" dirty="0" smtClean="0">
                <a:latin typeface="Century" panose="02040604050505020304" pitchFamily="18" charset="0"/>
                <a:ea typeface="Calibri" panose="020F0502020204030204" pitchFamily="34" charset="0"/>
                <a:cs typeface="Times New Roman" panose="02020603050405020304" pitchFamily="18" charset="0"/>
              </a:rPr>
              <a:t>, детских зон, дорожных знаков, городских указателей, наружной рекламы и т.д.</a:t>
            </a:r>
          </a:p>
          <a:p>
            <a:pPr>
              <a:lnSpc>
                <a:spcPct val="107000"/>
              </a:lnSpc>
            </a:pPr>
            <a:r>
              <a:rPr lang="ru-RU" sz="1350" dirty="0" smtClean="0">
                <a:latin typeface="Century" panose="02040604050505020304" pitchFamily="18" charset="0"/>
                <a:ea typeface="Calibri" panose="020F0502020204030204" pitchFamily="34" charset="0"/>
                <a:cs typeface="Times New Roman" panose="02020603050405020304" pitchFamily="18" charset="0"/>
              </a:rPr>
              <a:t>- оценка </a:t>
            </a:r>
            <a:r>
              <a:rPr lang="ru-RU" sz="1350" dirty="0">
                <a:latin typeface="Century" panose="02040604050505020304" pitchFamily="18" charset="0"/>
                <a:ea typeface="Calibri" panose="020F0502020204030204" pitchFamily="34" charset="0"/>
                <a:cs typeface="Times New Roman" panose="02020603050405020304" pitchFamily="18" charset="0"/>
              </a:rPr>
              <a:t>эффективности взаимодействия человека с компьютерами в цифровом </a:t>
            </a:r>
            <a:r>
              <a:rPr lang="ru-RU" sz="1350" dirty="0" smtClean="0">
                <a:latin typeface="Century" panose="02040604050505020304" pitchFamily="18" charset="0"/>
                <a:ea typeface="Calibri" panose="020F0502020204030204" pitchFamily="34" charset="0"/>
                <a:cs typeface="Times New Roman" panose="02020603050405020304" pitchFamily="18" charset="0"/>
              </a:rPr>
              <a:t>пространстве</a:t>
            </a:r>
            <a:r>
              <a:rPr lang="ru-RU" sz="1350" b="1" dirty="0" smtClean="0">
                <a:latin typeface="Century" panose="02040604050505020304" pitchFamily="18" charset="0"/>
                <a:ea typeface="Calibri" panose="020F0502020204030204" pitchFamily="34" charset="0"/>
                <a:cs typeface="Times New Roman" panose="02020603050405020304" pitchFamily="18" charset="0"/>
              </a:rPr>
              <a:t>;</a:t>
            </a:r>
          </a:p>
          <a:p>
            <a:pPr>
              <a:lnSpc>
                <a:spcPct val="107000"/>
              </a:lnSpc>
            </a:pPr>
            <a:r>
              <a:rPr lang="ru-RU" sz="1350" b="1" dirty="0" smtClean="0">
                <a:latin typeface="Century" panose="02040604050505020304" pitchFamily="18" charset="0"/>
                <a:ea typeface="Calibri" panose="020F0502020204030204" pitchFamily="34" charset="0"/>
                <a:cs typeface="Times New Roman" panose="02020603050405020304" pitchFamily="18" charset="0"/>
              </a:rPr>
              <a:t> </a:t>
            </a:r>
            <a:endParaRPr lang="ru-RU" sz="1350" b="1" dirty="0">
              <a:latin typeface="Century" panose="02040604050505020304" pitchFamily="18" charset="0"/>
              <a:ea typeface="Calibri" panose="020F0502020204030204" pitchFamily="34" charset="0"/>
              <a:cs typeface="Times New Roman" panose="02020603050405020304" pitchFamily="18" charset="0"/>
            </a:endParaRPr>
          </a:p>
        </p:txBody>
      </p:sp>
      <p:sp>
        <p:nvSpPr>
          <p:cNvPr id="6" name="Заголовок 1"/>
          <p:cNvSpPr txBox="1">
            <a:spLocks/>
          </p:cNvSpPr>
          <p:nvPr/>
        </p:nvSpPr>
        <p:spPr>
          <a:xfrm>
            <a:off x="530331" y="4019506"/>
            <a:ext cx="8229600" cy="706090"/>
          </a:xfrm>
          <a:prstGeom prst="rect">
            <a:avLst/>
          </a:prstGeom>
          <a:ln>
            <a:noFill/>
          </a:ln>
          <a:effectLst/>
          <a:scene3d>
            <a:camera prst="perspectiveFront"/>
            <a:lightRig rig="contrasting" dir="t">
              <a:rot lat="0" lon="0" rev="7800000"/>
            </a:lightRig>
          </a:scene3d>
          <a:sp3d>
            <a:bevelT w="139700" h="139700"/>
          </a:sp3d>
        </p:spPr>
        <p:txBody>
          <a:bodyPr vert="horz" lIns="91440" tIns="45720" rIns="91440" bIns="45720" rtlCol="0" anchor="ctr">
            <a:noAutofit/>
            <a:scene3d>
              <a:camera prst="perspectiveFront"/>
              <a:lightRig rig="brightRoom" dir="t"/>
            </a:scene3d>
            <a:sp3d extrusionH="57150" contourW="6350" prstMaterial="plastic">
              <a:bevelT w="20320" h="20320" prst="angle"/>
              <a:contourClr>
                <a:schemeClr val="accent1">
                  <a:tint val="100000"/>
                  <a:shade val="100000"/>
                  <a:hueMod val="100000"/>
                  <a:satMod val="100000"/>
                </a:schemeClr>
              </a:contourClr>
            </a:sp3d>
          </a:bodyPr>
          <a:lstStyle>
            <a:lvl1pPr algn="ctr" defTabSz="914400" rtl="0" eaLnBrk="1" latinLnBrk="0" hangingPunct="1">
              <a:spcBef>
                <a:spcPct val="0"/>
              </a:spcBef>
              <a:buNone/>
              <a:defRPr sz="3600" b="1" kern="1200" cap="none" spc="0">
                <a:ln w="18415" cmpd="sng">
                  <a:solidFill>
                    <a:sysClr val="windowText" lastClr="000000"/>
                  </a:solidFill>
                  <a:prstDash val="solid"/>
                </a:ln>
                <a:solidFill>
                  <a:schemeClr val="bg1"/>
                </a:solidFill>
                <a:effectLst>
                  <a:glow rad="63500">
                    <a:schemeClr val="accent1">
                      <a:satMod val="175000"/>
                      <a:alpha val="40000"/>
                    </a:schemeClr>
                  </a:glow>
                  <a:innerShdw blurRad="63500" dist="50800" dir="16200000">
                    <a:prstClr val="black"/>
                  </a:innerShdw>
                </a:effectLst>
                <a:latin typeface="Segoe UI" pitchFamily="34" charset="0"/>
                <a:ea typeface="+mj-ea"/>
                <a:cs typeface="Segoe UI" pitchFamily="34" charset="0"/>
              </a:defRPr>
            </a:lvl1pPr>
          </a:lstStyle>
          <a:p>
            <a:r>
              <a:rPr lang="ru-RU" smtClean="0"/>
              <a:t>ПРИКЛАДНОЙ НЕЙРОМАРКЕТИНГ</a:t>
            </a:r>
            <a:endParaRPr lang="ru-RU" dirty="0"/>
          </a:p>
        </p:txBody>
      </p:sp>
      <p:sp>
        <p:nvSpPr>
          <p:cNvPr id="8" name="Объект 2"/>
          <p:cNvSpPr txBox="1">
            <a:spLocks/>
          </p:cNvSpPr>
          <p:nvPr/>
        </p:nvSpPr>
        <p:spPr>
          <a:xfrm>
            <a:off x="606349" y="4941168"/>
            <a:ext cx="7633742" cy="1220874"/>
          </a:xfrm>
          <a:prstGeom prst="rect">
            <a:avLst/>
          </a:prstGeom>
          <a:solidFill>
            <a:schemeClr val="accent1">
              <a:lumMod val="20000"/>
              <a:lumOff val="80000"/>
            </a:schemeClr>
          </a:solidFill>
          <a:ln w="254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fontScale="62500" lnSpcReduction="20000"/>
          </a:bodyPr>
          <a:lstStyle>
            <a:lvl1pPr marL="342900" indent="-342900" algn="just" defTabSz="914400" rtl="0" eaLnBrk="1" latinLnBrk="0" hangingPunct="1">
              <a:spcBef>
                <a:spcPct val="20000"/>
              </a:spcBef>
              <a:buFont typeface="Arial" pitchFamily="34" charset="0"/>
              <a:buChar char="•"/>
              <a:defRPr sz="27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1pPr>
            <a:lvl2pPr marL="742950" indent="-285750" algn="just" defTabSz="914400" rtl="0" eaLnBrk="1" latinLnBrk="0" hangingPunct="1">
              <a:spcBef>
                <a:spcPct val="20000"/>
              </a:spcBef>
              <a:buFont typeface="Arial" pitchFamily="34" charset="0"/>
              <a:buChar char="–"/>
              <a:defRPr sz="25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2pPr>
            <a:lvl3pPr marL="1143000" indent="-228600" algn="just" defTabSz="914400" rtl="0" eaLnBrk="1" latinLnBrk="0" hangingPunct="1">
              <a:spcBef>
                <a:spcPct val="20000"/>
              </a:spcBef>
              <a:buFont typeface="Arial" pitchFamily="34" charset="0"/>
              <a:buChar char="•"/>
              <a:defRPr sz="24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3pPr>
            <a:lvl4pPr marL="1600200" indent="-228600" algn="just" defTabSz="914400" rtl="0" eaLnBrk="1" latinLnBrk="0" hangingPunct="1">
              <a:spcBef>
                <a:spcPct val="20000"/>
              </a:spcBef>
              <a:buFont typeface="Arial" pitchFamily="34" charset="0"/>
              <a:buChar char="–"/>
              <a:defRPr sz="20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4pPr>
            <a:lvl5pPr marL="2057400" indent="-228600" algn="just" defTabSz="914400" rtl="0" eaLnBrk="1" latinLnBrk="0" hangingPunct="1">
              <a:spcBef>
                <a:spcPct val="20000"/>
              </a:spcBef>
              <a:buFont typeface="Arial" pitchFamily="34" charset="0"/>
              <a:buChar char="»"/>
              <a:defRPr sz="20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70000"/>
              </a:lnSpc>
              <a:buFont typeface="Arial" pitchFamily="34" charset="0"/>
              <a:buNone/>
            </a:pPr>
            <a:r>
              <a:rPr lang="ru-RU" sz="2400" b="1" smtClean="0">
                <a:solidFill>
                  <a:schemeClr val="tx1"/>
                </a:solidFill>
                <a:effectLst/>
                <a:latin typeface="Century" panose="02040604050505020304" pitchFamily="18" charset="0"/>
              </a:rPr>
              <a:t>Проведение прикладных исследований и экспертиз по нейромаркетингу: тестирование торгового пространства, рекламы, упаковки, видеороликов и интернет-сайтов</a:t>
            </a:r>
          </a:p>
          <a:p>
            <a:endParaRPr lang="ru-RU" dirty="0"/>
          </a:p>
        </p:txBody>
      </p:sp>
    </p:spTree>
    <p:extLst>
      <p:ext uri="{BB962C8B-B14F-4D97-AF65-F5344CB8AC3E}">
        <p14:creationId xmlns:p14="http://schemas.microsoft.com/office/powerpoint/2010/main" val="3746022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Что предполагалось</a:t>
            </a:r>
            <a:endParaRPr lang="ru-RU" dirty="0"/>
          </a:p>
        </p:txBody>
      </p:sp>
      <p:sp>
        <p:nvSpPr>
          <p:cNvPr id="3" name="Объект 2"/>
          <p:cNvSpPr>
            <a:spLocks noGrp="1"/>
          </p:cNvSpPr>
          <p:nvPr>
            <p:ph idx="1"/>
          </p:nvPr>
        </p:nvSpPr>
        <p:spPr>
          <a:xfrm>
            <a:off x="2731908" y="5085184"/>
            <a:ext cx="3254396" cy="1137976"/>
          </a:xfrm>
          <a:solidFill>
            <a:schemeClr val="bg1"/>
          </a:solidFill>
        </p:spPr>
        <p:txBody>
          <a:bodyPr>
            <a:normAutofit fontScale="62500" lnSpcReduction="20000"/>
          </a:bodyPr>
          <a:lstStyle/>
          <a:p>
            <a:pPr marL="0" indent="0" algn="ctr">
              <a:buNone/>
            </a:pPr>
            <a:r>
              <a:rPr lang="ru-RU" b="1" dirty="0" smtClean="0">
                <a:solidFill>
                  <a:schemeClr val="tx1"/>
                </a:solidFill>
                <a:effectLst/>
                <a:latin typeface="Century" panose="02040604050505020304" pitchFamily="18" charset="0"/>
              </a:rPr>
              <a:t>Возможность принципиально новых исследований, проводимых на мировом уровне </a:t>
            </a:r>
            <a:endParaRPr lang="ru-RU" dirty="0"/>
          </a:p>
        </p:txBody>
      </p:sp>
      <p:pic>
        <p:nvPicPr>
          <p:cNvPr id="7" name="Рисунок 6"/>
          <p:cNvPicPr>
            <a:picLocks noChangeAspect="1"/>
          </p:cNvPicPr>
          <p:nvPr/>
        </p:nvPicPr>
        <p:blipFill>
          <a:blip r:embed="rId2"/>
          <a:stretch>
            <a:fillRect/>
          </a:stretch>
        </p:blipFill>
        <p:spPr>
          <a:xfrm>
            <a:off x="2731907" y="2005571"/>
            <a:ext cx="3827643" cy="2782800"/>
          </a:xfrm>
          <a:prstGeom prst="rect">
            <a:avLst/>
          </a:prstGeom>
        </p:spPr>
      </p:pic>
      <p:sp>
        <p:nvSpPr>
          <p:cNvPr id="10" name="TextBox 9"/>
          <p:cNvSpPr txBox="1"/>
          <p:nvPr/>
        </p:nvSpPr>
        <p:spPr>
          <a:xfrm>
            <a:off x="457200" y="996429"/>
            <a:ext cx="2012950" cy="1546577"/>
          </a:xfrm>
          <a:prstGeom prst="rect">
            <a:avLst/>
          </a:prstGeom>
          <a:solidFill>
            <a:schemeClr val="bg1"/>
          </a:solidFill>
        </p:spPr>
        <p:txBody>
          <a:bodyPr wrap="square" rtlCol="0">
            <a:spAutoFit/>
          </a:bodyPr>
          <a:lstStyle/>
          <a:p>
            <a:r>
              <a:rPr lang="ru-RU" sz="1350" b="1" dirty="0" smtClean="0">
                <a:latin typeface="Century" panose="02040604050505020304" pitchFamily="18" charset="0"/>
              </a:rPr>
              <a:t>Первая </a:t>
            </a:r>
            <a:r>
              <a:rPr lang="ru-RU" sz="1350" b="1" dirty="0">
                <a:latin typeface="Century" panose="02040604050505020304" pitchFamily="18" charset="0"/>
              </a:rPr>
              <a:t>специализированная лаборатория нейромаркетинговых исследований на Юге России.</a:t>
            </a:r>
          </a:p>
          <a:p>
            <a:endParaRPr lang="ru-RU" sz="1350" dirty="0"/>
          </a:p>
        </p:txBody>
      </p:sp>
      <p:sp>
        <p:nvSpPr>
          <p:cNvPr id="11" name="TextBox 10"/>
          <p:cNvSpPr txBox="1"/>
          <p:nvPr/>
        </p:nvSpPr>
        <p:spPr>
          <a:xfrm>
            <a:off x="6732240" y="1052736"/>
            <a:ext cx="2012950" cy="507831"/>
          </a:xfrm>
          <a:prstGeom prst="rect">
            <a:avLst/>
          </a:prstGeom>
          <a:solidFill>
            <a:schemeClr val="bg1"/>
          </a:solidFill>
        </p:spPr>
        <p:txBody>
          <a:bodyPr wrap="square" rtlCol="0">
            <a:spAutoFit/>
          </a:bodyPr>
          <a:lstStyle/>
          <a:p>
            <a:r>
              <a:rPr lang="ru-RU" sz="1350" b="1" dirty="0" smtClean="0">
                <a:latin typeface="Century" panose="02040604050505020304" pitchFamily="18" charset="0"/>
              </a:rPr>
              <a:t>Четвертая </a:t>
            </a:r>
            <a:r>
              <a:rPr lang="ru-RU" sz="1350" b="1" dirty="0">
                <a:latin typeface="Century" panose="02040604050505020304" pitchFamily="18" charset="0"/>
              </a:rPr>
              <a:t>в России при университете</a:t>
            </a:r>
            <a:endParaRPr lang="ru-RU" sz="1350" dirty="0"/>
          </a:p>
        </p:txBody>
      </p:sp>
    </p:spTree>
    <p:extLst>
      <p:ext uri="{BB962C8B-B14F-4D97-AF65-F5344CB8AC3E}">
        <p14:creationId xmlns:p14="http://schemas.microsoft.com/office/powerpoint/2010/main" val="277195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95473" y="1702304"/>
            <a:ext cx="1219736" cy="1094152"/>
          </a:xfrm>
          <a:prstGeom prst="rect">
            <a:avLst/>
          </a:prstGeom>
        </p:spPr>
      </p:pic>
      <p:sp>
        <p:nvSpPr>
          <p:cNvPr id="5" name="Прямоугольник 4"/>
          <p:cNvSpPr/>
          <p:nvPr/>
        </p:nvSpPr>
        <p:spPr>
          <a:xfrm>
            <a:off x="727291" y="1371278"/>
            <a:ext cx="3295902" cy="300082"/>
          </a:xfrm>
          <a:prstGeom prst="rect">
            <a:avLst/>
          </a:prstGeom>
          <a:solidFill>
            <a:schemeClr val="bg1"/>
          </a:solidFill>
        </p:spPr>
        <p:txBody>
          <a:bodyPr wrap="none">
            <a:spAutoFit/>
          </a:bodyPr>
          <a:lstStyle/>
          <a:p>
            <a:r>
              <a:rPr lang="ru-RU" sz="1350" b="1" dirty="0">
                <a:solidFill>
                  <a:srgbClr val="555555"/>
                </a:solidFill>
                <a:latin typeface="Arial" panose="020B0604020202020204" pitchFamily="34" charset="0"/>
                <a:ea typeface="Times New Roman" panose="02020603050405020304" pitchFamily="18" charset="0"/>
              </a:rPr>
              <a:t>1. Портативный </a:t>
            </a:r>
            <a:r>
              <a:rPr lang="ru-RU" sz="1350" b="1" dirty="0" err="1">
                <a:solidFill>
                  <a:srgbClr val="555555"/>
                </a:solidFill>
                <a:latin typeface="Arial" panose="020B0604020202020204" pitchFamily="34" charset="0"/>
                <a:ea typeface="Times New Roman" panose="02020603050405020304" pitchFamily="18" charset="0"/>
              </a:rPr>
              <a:t>трекер</a:t>
            </a:r>
            <a:r>
              <a:rPr lang="ru-RU" sz="1350" b="1" dirty="0">
                <a:solidFill>
                  <a:srgbClr val="555555"/>
                </a:solidFill>
                <a:latin typeface="Arial" panose="020B0604020202020204" pitchFamily="34" charset="0"/>
                <a:ea typeface="Times New Roman" panose="02020603050405020304" pitchFamily="18" charset="0"/>
              </a:rPr>
              <a:t> (очки) </a:t>
            </a:r>
            <a:r>
              <a:rPr lang="ru-RU" sz="1350" b="1" dirty="0" err="1">
                <a:solidFill>
                  <a:srgbClr val="555555"/>
                </a:solidFill>
                <a:latin typeface="Arial" panose="020B0604020202020204" pitchFamily="34" charset="0"/>
                <a:ea typeface="Times New Roman" panose="02020603050405020304" pitchFamily="18" charset="0"/>
              </a:rPr>
              <a:t>PLabs</a:t>
            </a:r>
            <a:endParaRPr lang="ru-RU" sz="1350" dirty="0"/>
          </a:p>
        </p:txBody>
      </p:sp>
      <p:pic>
        <p:nvPicPr>
          <p:cNvPr id="6" name="Рисунок 5"/>
          <p:cNvPicPr>
            <a:picLocks noChangeAspect="1"/>
          </p:cNvPicPr>
          <p:nvPr/>
        </p:nvPicPr>
        <p:blipFill>
          <a:blip r:embed="rId3"/>
          <a:stretch>
            <a:fillRect/>
          </a:stretch>
        </p:blipFill>
        <p:spPr>
          <a:xfrm>
            <a:off x="857714" y="3603786"/>
            <a:ext cx="2314855" cy="1649173"/>
          </a:xfrm>
          <a:prstGeom prst="rect">
            <a:avLst/>
          </a:prstGeom>
        </p:spPr>
      </p:pic>
      <p:sp>
        <p:nvSpPr>
          <p:cNvPr id="7" name="Прямоугольник 6"/>
          <p:cNvSpPr/>
          <p:nvPr/>
        </p:nvSpPr>
        <p:spPr>
          <a:xfrm>
            <a:off x="756596" y="2787108"/>
            <a:ext cx="3656378" cy="715581"/>
          </a:xfrm>
          <a:prstGeom prst="rect">
            <a:avLst/>
          </a:prstGeom>
          <a:solidFill>
            <a:schemeClr val="bg1"/>
          </a:solidFill>
        </p:spPr>
        <p:txBody>
          <a:bodyPr wrap="square">
            <a:spAutoFit/>
          </a:bodyPr>
          <a:lstStyle/>
          <a:p>
            <a:r>
              <a:rPr lang="ru-RU" sz="1350" b="1" dirty="0">
                <a:solidFill>
                  <a:srgbClr val="555555"/>
                </a:solidFill>
                <a:latin typeface="Arial" panose="020B0604020202020204" pitchFamily="34" charset="0"/>
                <a:ea typeface="Times New Roman" panose="02020603050405020304" pitchFamily="18" charset="0"/>
              </a:rPr>
              <a:t>2. Высококачественный </a:t>
            </a:r>
            <a:r>
              <a:rPr lang="ru-RU" sz="1350" b="1" dirty="0" err="1">
                <a:solidFill>
                  <a:srgbClr val="555555"/>
                </a:solidFill>
                <a:latin typeface="Arial" panose="020B0604020202020204" pitchFamily="34" charset="0"/>
                <a:ea typeface="Times New Roman" panose="02020603050405020304" pitchFamily="18" charset="0"/>
              </a:rPr>
              <a:t>айтрекер</a:t>
            </a:r>
            <a:r>
              <a:rPr lang="ru-RU" sz="1350" b="1" dirty="0">
                <a:solidFill>
                  <a:srgbClr val="555555"/>
                </a:solidFill>
                <a:latin typeface="Arial" panose="020B0604020202020204" pitchFamily="34" charset="0"/>
                <a:ea typeface="Times New Roman" panose="02020603050405020304" pitchFamily="18" charset="0"/>
              </a:rPr>
              <a:t> VT 3 </a:t>
            </a:r>
            <a:r>
              <a:rPr lang="ru-RU" sz="1350" b="1" dirty="0" err="1">
                <a:solidFill>
                  <a:srgbClr val="555555"/>
                </a:solidFill>
                <a:latin typeface="Arial" panose="020B0604020202020204" pitchFamily="34" charset="0"/>
                <a:ea typeface="Times New Roman" panose="02020603050405020304" pitchFamily="18" charset="0"/>
              </a:rPr>
              <a:t>mini</a:t>
            </a:r>
            <a:r>
              <a:rPr lang="ru-RU" sz="1350" b="1" dirty="0">
                <a:solidFill>
                  <a:srgbClr val="555555"/>
                </a:solidFill>
                <a:latin typeface="Arial" panose="020B0604020202020204" pitchFamily="34" charset="0"/>
                <a:ea typeface="Times New Roman" panose="02020603050405020304" pitchFamily="18" charset="0"/>
              </a:rPr>
              <a:t> (</a:t>
            </a:r>
            <a:r>
              <a:rPr lang="ru-RU" sz="1350" b="1" dirty="0" err="1">
                <a:solidFill>
                  <a:srgbClr val="555555"/>
                </a:solidFill>
                <a:latin typeface="Arial" panose="020B0604020202020204" pitchFamily="34" charset="0"/>
                <a:ea typeface="Times New Roman" panose="02020603050405020304" pitchFamily="18" charset="0"/>
              </a:rPr>
              <a:t>EyeTech</a:t>
            </a:r>
            <a:r>
              <a:rPr lang="ru-RU" sz="1350" b="1" dirty="0">
                <a:solidFill>
                  <a:srgbClr val="555555"/>
                </a:solidFill>
                <a:latin typeface="Arial" panose="020B0604020202020204" pitchFamily="34" charset="0"/>
                <a:ea typeface="Times New Roman" panose="02020603050405020304" pitchFamily="18" charset="0"/>
              </a:rPr>
              <a:t>, США) с программным обеспечением для маркетинговых </a:t>
            </a:r>
            <a:r>
              <a:rPr lang="ru-RU" sz="1350" b="1" dirty="0" err="1">
                <a:solidFill>
                  <a:srgbClr val="555555"/>
                </a:solidFill>
                <a:latin typeface="Arial" panose="020B0604020202020204" pitchFamily="34" charset="0"/>
                <a:ea typeface="Times New Roman" panose="02020603050405020304" pitchFamily="18" charset="0"/>
              </a:rPr>
              <a:t>иссл</a:t>
            </a:r>
            <a:r>
              <a:rPr lang="ru-RU" sz="1350" b="1" dirty="0">
                <a:solidFill>
                  <a:srgbClr val="555555"/>
                </a:solidFill>
                <a:latin typeface="Arial" panose="020B0604020202020204" pitchFamily="34" charset="0"/>
                <a:ea typeface="Times New Roman" panose="02020603050405020304" pitchFamily="18" charset="0"/>
              </a:rPr>
              <a:t>.</a:t>
            </a:r>
            <a:endParaRPr lang="ru-RU" sz="1350" dirty="0"/>
          </a:p>
        </p:txBody>
      </p:sp>
      <p:sp>
        <p:nvSpPr>
          <p:cNvPr id="8" name="Прямоугольник 7"/>
          <p:cNvSpPr/>
          <p:nvPr/>
        </p:nvSpPr>
        <p:spPr>
          <a:xfrm>
            <a:off x="611737" y="5396429"/>
            <a:ext cx="2806811" cy="1080296"/>
          </a:xfrm>
          <a:prstGeom prst="rect">
            <a:avLst/>
          </a:prstGeom>
          <a:solidFill>
            <a:schemeClr val="bg1"/>
          </a:solidFill>
        </p:spPr>
        <p:txBody>
          <a:bodyPr wrap="square">
            <a:spAutoFit/>
          </a:bodyPr>
          <a:lstStyle/>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Тепловые карты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Heat</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Map</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Карты фиксаций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Focus</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Map</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Карта перемещений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Gaze</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plot</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Карта точек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Bee-Swarm</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Экспорт статических результатов</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Запись видеоэкрана</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Импорт данных из других систем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айтрекинга</a:t>
            </a:r>
            <a:endParaRPr lang="ru-RU" sz="750" dirty="0">
              <a:latin typeface="Calibri" panose="020F0502020204030204" pitchFamily="34" charset="0"/>
              <a:ea typeface="Calibri" panose="020F0502020204030204" pitchFamily="34" charset="0"/>
              <a:cs typeface="Times New Roman" panose="02020603050405020304" pitchFamily="18" charset="0"/>
            </a:endParaRPr>
          </a:p>
          <a:p>
            <a:pPr marL="257175" marR="221456" indent="-257175">
              <a:lnSpc>
                <a:spcPct val="107000"/>
              </a:lnSpc>
              <a:buSzPts val="1000"/>
              <a:buFont typeface="Symbol" panose="05050102010706020507" pitchFamily="18" charset="2"/>
              <a:buChar char=""/>
              <a:tabLst>
                <a:tab pos="342900" algn="l"/>
              </a:tabLst>
            </a:pP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Зоны интереса AOI, в </a:t>
            </a:r>
            <a:r>
              <a:rPr lang="ru-RU" sz="750" b="1" dirty="0" err="1">
                <a:solidFill>
                  <a:srgbClr val="555555"/>
                </a:solidFill>
                <a:latin typeface="Arial" panose="020B0604020202020204" pitchFamily="34" charset="0"/>
                <a:ea typeface="Times New Roman" panose="02020603050405020304" pitchFamily="18" charset="0"/>
                <a:cs typeface="Times New Roman" panose="02020603050405020304" pitchFamily="18" charset="0"/>
              </a:rPr>
              <a:t>т.ч</a:t>
            </a:r>
            <a:r>
              <a:rPr lang="ru-RU" sz="750" b="1" dirty="0">
                <a:solidFill>
                  <a:srgbClr val="555555"/>
                </a:solidFill>
                <a:latin typeface="Arial" panose="020B0604020202020204" pitchFamily="34" charset="0"/>
                <a:ea typeface="Times New Roman" panose="02020603050405020304" pitchFamily="18" charset="0"/>
                <a:cs typeface="Times New Roman" panose="02020603050405020304" pitchFamily="18" charset="0"/>
              </a:rPr>
              <a:t>. динамические</a:t>
            </a:r>
            <a:endParaRPr lang="ru-RU" sz="7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4884928" y="1617712"/>
            <a:ext cx="3281423" cy="1185067"/>
          </a:xfrm>
          <a:prstGeom prst="rect">
            <a:avLst/>
          </a:prstGeom>
        </p:spPr>
      </p:pic>
      <p:sp>
        <p:nvSpPr>
          <p:cNvPr id="10" name="Прямоугольник 9"/>
          <p:cNvSpPr/>
          <p:nvPr/>
        </p:nvSpPr>
        <p:spPr>
          <a:xfrm>
            <a:off x="4541162" y="1340713"/>
            <a:ext cx="4515660" cy="300082"/>
          </a:xfrm>
          <a:prstGeom prst="rect">
            <a:avLst/>
          </a:prstGeom>
          <a:solidFill>
            <a:schemeClr val="bg1"/>
          </a:solidFill>
        </p:spPr>
        <p:txBody>
          <a:bodyPr wrap="none">
            <a:spAutoFit/>
          </a:bodyPr>
          <a:lstStyle/>
          <a:p>
            <a:r>
              <a:rPr lang="ru-RU" sz="1350" b="1" dirty="0">
                <a:solidFill>
                  <a:srgbClr val="555555"/>
                </a:solidFill>
                <a:latin typeface="Arial" panose="020B0604020202020204" pitchFamily="34" charset="0"/>
                <a:ea typeface="Times New Roman" panose="02020603050405020304" pitchFamily="18" charset="0"/>
              </a:rPr>
              <a:t>3. Портативный комплекс ЭЭГ - </a:t>
            </a:r>
            <a:r>
              <a:rPr lang="ru-RU" sz="1350" b="1" dirty="0" err="1">
                <a:solidFill>
                  <a:srgbClr val="555555"/>
                </a:solidFill>
                <a:latin typeface="Arial" panose="020B0604020202020204" pitchFamily="34" charset="0"/>
                <a:ea typeface="Times New Roman" panose="02020603050405020304" pitchFamily="18" charset="0"/>
              </a:rPr>
              <a:t>smartBCI</a:t>
            </a:r>
            <a:r>
              <a:rPr lang="ru-RU" sz="1350" b="1" dirty="0">
                <a:solidFill>
                  <a:srgbClr val="555555"/>
                </a:solidFill>
                <a:latin typeface="Arial" panose="020B0604020202020204" pitchFamily="34" charset="0"/>
                <a:ea typeface="Times New Roman" panose="02020603050405020304" pitchFamily="18" charset="0"/>
              </a:rPr>
              <a:t> (МИЦАР)</a:t>
            </a:r>
            <a:endParaRPr lang="ru-RU" sz="1350" dirty="0"/>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3335664"/>
            <a:ext cx="2576797" cy="1450274"/>
          </a:xfrm>
          <a:prstGeom prst="rect">
            <a:avLst/>
          </a:prstGeom>
        </p:spPr>
      </p:pic>
      <p:sp>
        <p:nvSpPr>
          <p:cNvPr id="12" name="Прямоугольник 11"/>
          <p:cNvSpPr/>
          <p:nvPr/>
        </p:nvSpPr>
        <p:spPr>
          <a:xfrm>
            <a:off x="4647199" y="2898817"/>
            <a:ext cx="2956235" cy="300082"/>
          </a:xfrm>
          <a:prstGeom prst="rect">
            <a:avLst/>
          </a:prstGeom>
          <a:solidFill>
            <a:schemeClr val="bg1"/>
          </a:solidFill>
        </p:spPr>
        <p:txBody>
          <a:bodyPr wrap="square">
            <a:spAutoFit/>
          </a:bodyPr>
          <a:lstStyle/>
          <a:p>
            <a:r>
              <a:rPr lang="ru-RU" sz="1350" b="1" dirty="0">
                <a:latin typeface="Arial" panose="020B0604020202020204" pitchFamily="34" charset="0"/>
                <a:cs typeface="Arial" panose="020B0604020202020204" pitchFamily="34" charset="0"/>
              </a:rPr>
              <a:t>3. Виртуальные очки </a:t>
            </a:r>
            <a:r>
              <a:rPr lang="en-US" sz="1350" b="1" dirty="0" err="1">
                <a:latin typeface="Arial" panose="020B0604020202020204" pitchFamily="34" charset="0"/>
                <a:cs typeface="Arial" panose="020B0604020202020204" pitchFamily="34" charset="0"/>
              </a:rPr>
              <a:t>Plabs</a:t>
            </a:r>
            <a:r>
              <a:rPr lang="en-US" sz="1350" b="1" dirty="0">
                <a:latin typeface="Arial" panose="020B0604020202020204" pitchFamily="34" charset="0"/>
                <a:cs typeface="Arial" panose="020B0604020202020204" pitchFamily="34" charset="0"/>
              </a:rPr>
              <a:t>-</a:t>
            </a:r>
            <a:endParaRPr lang="ru-RU" sz="1350" b="1" dirty="0">
              <a:latin typeface="Arial" panose="020B0604020202020204" pitchFamily="34" charset="0"/>
              <a:cs typeface="Arial" panose="020B0604020202020204" pitchFamily="34" charset="0"/>
            </a:endParaRPr>
          </a:p>
        </p:txBody>
      </p:sp>
      <p:sp>
        <p:nvSpPr>
          <p:cNvPr id="3" name="Заголовок 2"/>
          <p:cNvSpPr>
            <a:spLocks noGrp="1"/>
          </p:cNvSpPr>
          <p:nvPr>
            <p:ph type="title"/>
          </p:nvPr>
        </p:nvSpPr>
        <p:spPr/>
        <p:txBody>
          <a:bodyPr/>
          <a:lstStyle/>
          <a:p>
            <a:r>
              <a:rPr lang="ru-RU" dirty="0" smtClean="0"/>
              <a:t>Этап 1. Оборудование</a:t>
            </a:r>
            <a:endParaRPr lang="ru-RU" dirty="0"/>
          </a:p>
        </p:txBody>
      </p:sp>
    </p:spTree>
    <p:extLst>
      <p:ext uri="{BB962C8B-B14F-4D97-AF65-F5344CB8AC3E}">
        <p14:creationId xmlns:p14="http://schemas.microsoft.com/office/powerpoint/2010/main" val="244195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354" y="3805603"/>
            <a:ext cx="3782892" cy="2127878"/>
          </a:xfrm>
        </p:spPr>
      </p:pic>
      <p:pic>
        <p:nvPicPr>
          <p:cNvPr id="3"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7418" y="3754762"/>
            <a:ext cx="3873280" cy="2178719"/>
          </a:xfrm>
          <a:prstGeom prst="rect">
            <a:avLst/>
          </a:prstGeom>
        </p:spPr>
      </p:pic>
      <p:pic>
        <p:nvPicPr>
          <p:cNvPr id="2" name="Рисунок 1"/>
          <p:cNvPicPr>
            <a:picLocks noChangeAspect="1"/>
          </p:cNvPicPr>
          <p:nvPr/>
        </p:nvPicPr>
        <p:blipFill>
          <a:blip r:embed="rId4"/>
          <a:stretch>
            <a:fillRect/>
          </a:stretch>
        </p:blipFill>
        <p:spPr>
          <a:xfrm>
            <a:off x="3545226" y="851154"/>
            <a:ext cx="2104456" cy="2406277"/>
          </a:xfrm>
          <a:prstGeom prst="rect">
            <a:avLst/>
          </a:prstGeom>
        </p:spPr>
      </p:pic>
      <p:pic>
        <p:nvPicPr>
          <p:cNvPr id="6" name="Рисунок 5"/>
          <p:cNvPicPr>
            <a:picLocks noChangeAspect="1"/>
          </p:cNvPicPr>
          <p:nvPr/>
        </p:nvPicPr>
        <p:blipFill>
          <a:blip r:embed="rId5"/>
          <a:stretch>
            <a:fillRect/>
          </a:stretch>
        </p:blipFill>
        <p:spPr>
          <a:xfrm>
            <a:off x="6536027" y="897211"/>
            <a:ext cx="1828388" cy="2442516"/>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1341" y="3698222"/>
            <a:ext cx="1281983" cy="2279082"/>
          </a:xfrm>
          <a:prstGeom prst="rect">
            <a:avLst/>
          </a:prstGeom>
        </p:spPr>
      </p:pic>
      <p:pic>
        <p:nvPicPr>
          <p:cNvPr id="9" name="Рисунок 8"/>
          <p:cNvPicPr>
            <a:picLocks noChangeAspect="1"/>
          </p:cNvPicPr>
          <p:nvPr/>
        </p:nvPicPr>
        <p:blipFill>
          <a:blip r:embed="rId7"/>
          <a:stretch>
            <a:fillRect/>
          </a:stretch>
        </p:blipFill>
        <p:spPr>
          <a:xfrm>
            <a:off x="615741" y="903708"/>
            <a:ext cx="1893094" cy="2436019"/>
          </a:xfrm>
          <a:prstGeom prst="rect">
            <a:avLst/>
          </a:prstGeom>
        </p:spPr>
      </p:pic>
      <p:sp>
        <p:nvSpPr>
          <p:cNvPr id="10" name="Заголовок 1"/>
          <p:cNvSpPr>
            <a:spLocks noGrp="1"/>
          </p:cNvSpPr>
          <p:nvPr>
            <p:ph type="title"/>
          </p:nvPr>
        </p:nvSpPr>
        <p:spPr>
          <a:xfrm>
            <a:off x="482654" y="32233"/>
            <a:ext cx="8229600" cy="706090"/>
          </a:xfrm>
        </p:spPr>
        <p:txBody>
          <a:bodyPr/>
          <a:lstStyle/>
          <a:p>
            <a:r>
              <a:rPr lang="ru-RU" dirty="0" smtClean="0"/>
              <a:t>Этап 2. Повышение квалификации</a:t>
            </a:r>
            <a:endParaRPr lang="ru-RU" dirty="0"/>
          </a:p>
        </p:txBody>
      </p:sp>
      <p:sp>
        <p:nvSpPr>
          <p:cNvPr id="5" name="TextBox 4"/>
          <p:cNvSpPr txBox="1"/>
          <p:nvPr/>
        </p:nvSpPr>
        <p:spPr>
          <a:xfrm>
            <a:off x="94354" y="6021288"/>
            <a:ext cx="9006344" cy="646331"/>
          </a:xfrm>
          <a:prstGeom prst="rect">
            <a:avLst/>
          </a:prstGeom>
          <a:solidFill>
            <a:schemeClr val="bg1"/>
          </a:solidFill>
        </p:spPr>
        <p:txBody>
          <a:bodyPr wrap="square" rtlCol="0">
            <a:spAutoFit/>
          </a:bodyPr>
          <a:lstStyle/>
          <a:p>
            <a:r>
              <a:rPr lang="ru-RU" dirty="0" smtClean="0"/>
              <a:t>На базе Центра </a:t>
            </a:r>
            <a:r>
              <a:rPr lang="ru-RU" dirty="0" err="1" smtClean="0"/>
              <a:t>нейроэкономики</a:t>
            </a:r>
            <a:r>
              <a:rPr lang="ru-RU" dirty="0" smtClean="0"/>
              <a:t> и когнитивных исследований НИУ Высшая школа экономики, г. Москва. Сроки: 20 ноября-1 декабря 2018 г.</a:t>
            </a:r>
            <a:endParaRPr lang="ru-RU" dirty="0"/>
          </a:p>
        </p:txBody>
      </p:sp>
    </p:spTree>
    <p:extLst>
      <p:ext uri="{BB962C8B-B14F-4D97-AF65-F5344CB8AC3E}">
        <p14:creationId xmlns:p14="http://schemas.microsoft.com/office/powerpoint/2010/main" val="131602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4944"/>
            <a:ext cx="6992100" cy="3933056"/>
          </a:xfrm>
          <a:prstGeom prst="rect">
            <a:avLst/>
          </a:prstGeom>
        </p:spPr>
      </p:pic>
      <p:sp>
        <p:nvSpPr>
          <p:cNvPr id="7" name="TextBox 6"/>
          <p:cNvSpPr txBox="1"/>
          <p:nvPr/>
        </p:nvSpPr>
        <p:spPr>
          <a:xfrm>
            <a:off x="3347864" y="1628800"/>
            <a:ext cx="3744416" cy="584775"/>
          </a:xfrm>
          <a:prstGeom prst="rect">
            <a:avLst/>
          </a:prstGeom>
          <a:solidFill>
            <a:schemeClr val="bg1"/>
          </a:solidFill>
        </p:spPr>
        <p:txBody>
          <a:bodyPr wrap="square" rtlCol="0">
            <a:spAutoFit/>
          </a:bodyPr>
          <a:lstStyle/>
          <a:p>
            <a:pPr algn="ctr"/>
            <a:r>
              <a:rPr lang="ru-RU" sz="3200" dirty="0" smtClean="0">
                <a:latin typeface="Arial Black" panose="020B0A04020102020204" pitchFamily="34" charset="0"/>
              </a:rPr>
              <a:t>АЙТРЕКИНГ</a:t>
            </a:r>
            <a:endParaRPr lang="ru-RU" sz="3200" dirty="0">
              <a:latin typeface="Arial Black" panose="020B0A04020102020204" pitchFamily="34" charset="0"/>
            </a:endParaRPr>
          </a:p>
        </p:txBody>
      </p:sp>
    </p:spTree>
    <p:extLst>
      <p:ext uri="{BB962C8B-B14F-4D97-AF65-F5344CB8AC3E}">
        <p14:creationId xmlns:p14="http://schemas.microsoft.com/office/powerpoint/2010/main" val="1430462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G:\1_Science\LECTURES+POSTERS+PRES\RESOURCES\zritelnyj-nerv.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44624"/>
            <a:ext cx="6143625"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Очень крутой заголовок…"/>
          <p:cNvSpPr txBox="1"/>
          <p:nvPr/>
        </p:nvSpPr>
        <p:spPr>
          <a:xfrm>
            <a:off x="5399584" y="2585692"/>
            <a:ext cx="3744416" cy="557384"/>
          </a:xfrm>
          <a:prstGeom prst="rect">
            <a:avLst/>
          </a:prstGeom>
          <a:solidFill>
            <a:schemeClr val="lt1"/>
          </a:solidFill>
          <a:ln w="12700">
            <a:miter lim="400000"/>
          </a:ln>
          <a:extLst>
            <a:ext uri="{C572A759-6A51-4108-AA02-DFA0A04FC94B}">
              <ma14:wrappingTextBoxFlag xmlns:ma14="http://schemas.microsoft.com/office/mac/drawingml/2011/main" xmlns="" val="1"/>
            </a:ext>
          </a:extLst>
        </p:spPr>
        <p:txBody>
          <a:bodyPr lIns="50797" tIns="50797" rIns="50797" bIns="50797"/>
          <a:lstStyle/>
          <a:p>
            <a:pPr algn="l">
              <a:defRPr sz="5000" b="1" cap="all">
                <a:solidFill>
                  <a:srgbClr val="253957"/>
                </a:solidFill>
                <a:latin typeface="+mn-lt"/>
                <a:ea typeface="+mn-ea"/>
                <a:cs typeface="+mn-cs"/>
                <a:sym typeface="Arial Narrow"/>
              </a:defRPr>
            </a:pPr>
            <a:r>
              <a:rPr lang="ru-RU" sz="2400" b="1" cap="all" dirty="0">
                <a:solidFill>
                  <a:srgbClr val="253957"/>
                </a:solidFill>
                <a:latin typeface="Arial Narrow" charset="0"/>
                <a:ea typeface="Arial Narrow" charset="0"/>
                <a:cs typeface="Arial Narrow" charset="0"/>
                <a:sym typeface="Arial Narrow"/>
              </a:rPr>
              <a:t>План эксперимента</a:t>
            </a:r>
          </a:p>
          <a:p>
            <a:pPr algn="l">
              <a:defRPr sz="5000" b="1" cap="all">
                <a:solidFill>
                  <a:srgbClr val="253957"/>
                </a:solidFill>
                <a:latin typeface="+mn-lt"/>
                <a:ea typeface="+mn-ea"/>
                <a:cs typeface="+mn-cs"/>
                <a:sym typeface="Arial Narrow"/>
              </a:defRPr>
            </a:pPr>
            <a:endParaRPr sz="5000" b="1" cap="all" dirty="0">
              <a:solidFill>
                <a:srgbClr val="253957"/>
              </a:solidFill>
              <a:latin typeface="Arial Narrow" charset="0"/>
              <a:ea typeface="Arial Narrow" charset="0"/>
              <a:cs typeface="Arial Narrow" charset="0"/>
              <a:sym typeface="Arial Narrow"/>
            </a:endParaRPr>
          </a:p>
        </p:txBody>
      </p:sp>
      <p:sp>
        <p:nvSpPr>
          <p:cNvPr id="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852887" y="3285070"/>
            <a:ext cx="4255618" cy="3240274"/>
          </a:xfrm>
          <a:prstGeom prst="rect">
            <a:avLst/>
          </a:prstGeom>
          <a:solidFill>
            <a:schemeClr val="lt1"/>
          </a:solidFill>
          <a:ln w="12700">
            <a:miter lim="400000"/>
          </a:ln>
          <a:extLst>
            <a:ext uri="{C572A759-6A51-4108-AA02-DFA0A04FC94B}">
              <ma14:wrappingTextBoxFlag xmlns:ma14="http://schemas.microsoft.com/office/mac/drawingml/2011/main" xmlns="" val="1"/>
            </a:ext>
          </a:extLst>
        </p:spPr>
        <p:txBody>
          <a:bodyPr lIns="50797" tIns="50797" rIns="50797" bIns="50797" numCol="1" spcCol="571471"/>
          <a:lstStyle/>
          <a:p>
            <a:pPr marL="342882" indent="-342882" algn="l">
              <a:spcBef>
                <a:spcPts val="2000"/>
              </a:spcBef>
              <a:buFont typeface="Arial" panose="020B0604020202020204" pitchFamily="34" charset="0"/>
              <a:buChar char="•"/>
              <a:defRPr sz="2100">
                <a:solidFill>
                  <a:srgbClr val="253957"/>
                </a:solidFill>
                <a:latin typeface="+mn-lt"/>
                <a:ea typeface="+mn-ea"/>
                <a:cs typeface="+mn-cs"/>
                <a:sym typeface="Arial Narrow"/>
              </a:defRPr>
            </a:pPr>
            <a:r>
              <a:rPr lang="ru-RU" sz="2000" dirty="0">
                <a:solidFill>
                  <a:srgbClr val="253957"/>
                </a:solidFill>
                <a:latin typeface="Arial Narrow" charset="0"/>
                <a:ea typeface="Arial Narrow" charset="0"/>
                <a:cs typeface="Arial Narrow" charset="0"/>
                <a:sym typeface="Arial Narrow"/>
              </a:rPr>
              <a:t>Формулировка гипотезы</a:t>
            </a:r>
          </a:p>
          <a:p>
            <a:pPr marL="342882" indent="-342882" algn="l">
              <a:spcBef>
                <a:spcPts val="2000"/>
              </a:spcBef>
              <a:buFont typeface="Arial" panose="020B0604020202020204" pitchFamily="34" charset="0"/>
              <a:buChar char="•"/>
              <a:defRPr sz="2100">
                <a:solidFill>
                  <a:srgbClr val="253957"/>
                </a:solidFill>
                <a:latin typeface="+mn-lt"/>
                <a:ea typeface="+mn-ea"/>
                <a:cs typeface="+mn-cs"/>
                <a:sym typeface="Arial Narrow"/>
              </a:defRPr>
            </a:pPr>
            <a:r>
              <a:rPr lang="ru-RU" sz="2000" dirty="0">
                <a:solidFill>
                  <a:srgbClr val="253957"/>
                </a:solidFill>
                <a:latin typeface="Arial Narrow" charset="0"/>
                <a:ea typeface="Arial Narrow" charset="0"/>
                <a:cs typeface="Arial Narrow" charset="0"/>
                <a:sym typeface="Arial Narrow"/>
              </a:rPr>
              <a:t>Построение эксперимента в одной из совместимых программ:</a:t>
            </a:r>
            <a:r>
              <a:rPr lang="en-US" sz="2000" dirty="0">
                <a:solidFill>
                  <a:srgbClr val="253957"/>
                </a:solidFill>
                <a:latin typeface="Arial Narrow" charset="0"/>
                <a:ea typeface="Arial Narrow" charset="0"/>
                <a:cs typeface="Arial Narrow" charset="0"/>
                <a:sym typeface="Arial Narrow"/>
              </a:rPr>
              <a:t> </a:t>
            </a:r>
            <a:r>
              <a:rPr lang="en-US" sz="2000" dirty="0" err="1">
                <a:solidFill>
                  <a:srgbClr val="253957"/>
                </a:solidFill>
                <a:latin typeface="Arial Narrow" charset="0"/>
                <a:ea typeface="Arial Narrow" charset="0"/>
                <a:cs typeface="Arial Narrow" charset="0"/>
                <a:sym typeface="Arial Narrow"/>
              </a:rPr>
              <a:t>PsychoPy</a:t>
            </a:r>
            <a:r>
              <a:rPr lang="en-US" sz="2000" dirty="0">
                <a:solidFill>
                  <a:srgbClr val="253957"/>
                </a:solidFill>
                <a:latin typeface="Arial Narrow" charset="0"/>
                <a:ea typeface="Arial Narrow" charset="0"/>
                <a:cs typeface="Arial Narrow" charset="0"/>
                <a:sym typeface="Arial Narrow"/>
              </a:rPr>
              <a:t>, </a:t>
            </a:r>
            <a:r>
              <a:rPr lang="en-US" sz="2000" dirty="0" err="1">
                <a:solidFill>
                  <a:srgbClr val="253957"/>
                </a:solidFill>
                <a:latin typeface="Arial Narrow" charset="0"/>
                <a:ea typeface="Arial Narrow" charset="0"/>
                <a:cs typeface="Arial Narrow" charset="0"/>
                <a:sym typeface="Arial Narrow"/>
              </a:rPr>
              <a:t>Matlab</a:t>
            </a:r>
            <a:r>
              <a:rPr lang="en-US" sz="2000" dirty="0">
                <a:solidFill>
                  <a:srgbClr val="253957"/>
                </a:solidFill>
                <a:latin typeface="Arial Narrow" charset="0"/>
                <a:ea typeface="Arial Narrow" charset="0"/>
                <a:cs typeface="Arial Narrow" charset="0"/>
                <a:sym typeface="Arial Narrow"/>
              </a:rPr>
              <a:t>, Experiment Builder </a:t>
            </a:r>
            <a:r>
              <a:rPr lang="ru-RU" sz="2000" dirty="0">
                <a:solidFill>
                  <a:srgbClr val="253957"/>
                </a:solidFill>
                <a:latin typeface="Arial Narrow" charset="0"/>
                <a:ea typeface="Arial Narrow" charset="0"/>
                <a:cs typeface="Arial Narrow" charset="0"/>
                <a:sym typeface="Arial Narrow"/>
              </a:rPr>
              <a:t>и др.</a:t>
            </a:r>
            <a:r>
              <a:rPr lang="en-US" sz="2000" dirty="0">
                <a:solidFill>
                  <a:srgbClr val="253957"/>
                </a:solidFill>
                <a:latin typeface="Arial Narrow" charset="0"/>
                <a:ea typeface="Arial Narrow" charset="0"/>
                <a:cs typeface="Arial Narrow" charset="0"/>
                <a:sym typeface="Arial Narrow"/>
              </a:rPr>
              <a:t> </a:t>
            </a:r>
            <a:endParaRPr lang="ru-RU" sz="2000" dirty="0">
              <a:solidFill>
                <a:srgbClr val="253957"/>
              </a:solidFill>
              <a:latin typeface="Arial Narrow" charset="0"/>
              <a:ea typeface="Arial Narrow" charset="0"/>
              <a:cs typeface="Arial Narrow" charset="0"/>
              <a:sym typeface="Arial Narrow"/>
            </a:endParaRPr>
          </a:p>
          <a:p>
            <a:pPr marL="342882" indent="-342882" algn="l">
              <a:spcBef>
                <a:spcPts val="2000"/>
              </a:spcBef>
              <a:buFont typeface="Arial" panose="020B0604020202020204" pitchFamily="34" charset="0"/>
              <a:buChar char="•"/>
              <a:defRPr sz="2100">
                <a:solidFill>
                  <a:srgbClr val="253957"/>
                </a:solidFill>
                <a:latin typeface="+mn-lt"/>
                <a:ea typeface="+mn-ea"/>
                <a:cs typeface="+mn-cs"/>
                <a:sym typeface="Arial Narrow"/>
              </a:defRPr>
            </a:pPr>
            <a:r>
              <a:rPr lang="ru-RU" sz="2000" dirty="0">
                <a:solidFill>
                  <a:srgbClr val="253957"/>
                </a:solidFill>
                <a:latin typeface="Arial Narrow" charset="0"/>
                <a:ea typeface="Arial Narrow" charset="0"/>
                <a:cs typeface="Arial Narrow" charset="0"/>
                <a:sym typeface="Arial Narrow"/>
              </a:rPr>
              <a:t>Настройка оборудования</a:t>
            </a:r>
          </a:p>
          <a:p>
            <a:pPr marL="342882" indent="-342882" algn="l">
              <a:spcBef>
                <a:spcPts val="2000"/>
              </a:spcBef>
              <a:buFont typeface="Arial" panose="020B0604020202020204" pitchFamily="34" charset="0"/>
              <a:buChar char="•"/>
              <a:defRPr sz="2100">
                <a:solidFill>
                  <a:srgbClr val="253957"/>
                </a:solidFill>
                <a:latin typeface="+mn-lt"/>
                <a:ea typeface="+mn-ea"/>
                <a:cs typeface="+mn-cs"/>
                <a:sym typeface="Arial Narrow"/>
              </a:defRPr>
            </a:pPr>
            <a:r>
              <a:rPr lang="ru-RU" sz="2000" b="1" dirty="0">
                <a:solidFill>
                  <a:srgbClr val="253957"/>
                </a:solidFill>
                <a:latin typeface="Arial Narrow" charset="0"/>
                <a:ea typeface="Arial Narrow" charset="0"/>
                <a:cs typeface="Arial Narrow" charset="0"/>
                <a:sym typeface="Arial Narrow"/>
              </a:rPr>
              <a:t>Сбор данных</a:t>
            </a:r>
          </a:p>
          <a:p>
            <a:pPr marL="342882" indent="-342882" algn="l">
              <a:spcBef>
                <a:spcPts val="2000"/>
              </a:spcBef>
              <a:buFont typeface="Arial" panose="020B0604020202020204" pitchFamily="34" charset="0"/>
              <a:buChar char="•"/>
              <a:defRPr sz="2100">
                <a:solidFill>
                  <a:srgbClr val="253957"/>
                </a:solidFill>
                <a:latin typeface="+mn-lt"/>
                <a:ea typeface="+mn-ea"/>
                <a:cs typeface="+mn-cs"/>
                <a:sym typeface="Arial Narrow"/>
              </a:defRPr>
            </a:pPr>
            <a:r>
              <a:rPr lang="ru-RU" sz="2000" b="1" dirty="0">
                <a:solidFill>
                  <a:srgbClr val="253957"/>
                </a:solidFill>
                <a:latin typeface="Arial Narrow" charset="0"/>
                <a:ea typeface="Arial Narrow" charset="0"/>
                <a:cs typeface="Arial Narrow" charset="0"/>
                <a:sym typeface="Arial Narrow"/>
              </a:rPr>
              <a:t>Анализ данных</a:t>
            </a:r>
          </a:p>
        </p:txBody>
      </p:sp>
      <p:graphicFrame>
        <p:nvGraphicFramePr>
          <p:cNvPr id="7" name="Объект 3"/>
          <p:cNvGraphicFramePr>
            <a:graphicFrameLocks/>
          </p:cNvGraphicFramePr>
          <p:nvPr>
            <p:extLst>
              <p:ext uri="{D42A27DB-BD31-4B8C-83A1-F6EECF244321}">
                <p14:modId xmlns:p14="http://schemas.microsoft.com/office/powerpoint/2010/main" val="198506889"/>
              </p:ext>
            </p:extLst>
          </p:nvPr>
        </p:nvGraphicFramePr>
        <p:xfrm>
          <a:off x="-11254" y="2585692"/>
          <a:ext cx="4864141" cy="376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2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787F28E3-16E3-4E05-AEF6-404DC62F7393}"/>
              </a:ext>
            </a:extLst>
          </p:cNvPr>
          <p:cNvSpPr txBox="1">
            <a:spLocks/>
          </p:cNvSpPr>
          <p:nvPr/>
        </p:nvSpPr>
        <p:spPr>
          <a:xfrm>
            <a:off x="439490" y="1772816"/>
            <a:ext cx="8509992" cy="4404147"/>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7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1pPr>
            <a:lvl2pPr marL="742950" indent="-285750" algn="just" defTabSz="914400" rtl="0" eaLnBrk="1" latinLnBrk="0" hangingPunct="1">
              <a:spcBef>
                <a:spcPct val="20000"/>
              </a:spcBef>
              <a:buFont typeface="Arial" pitchFamily="34" charset="0"/>
              <a:buChar char="–"/>
              <a:defRPr sz="25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2pPr>
            <a:lvl3pPr marL="1143000" indent="-228600" algn="just" defTabSz="914400" rtl="0" eaLnBrk="1" latinLnBrk="0" hangingPunct="1">
              <a:spcBef>
                <a:spcPct val="20000"/>
              </a:spcBef>
              <a:buFont typeface="Arial" pitchFamily="34" charset="0"/>
              <a:buChar char="•"/>
              <a:defRPr sz="24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3pPr>
            <a:lvl4pPr marL="1600200" indent="-228600" algn="just" defTabSz="914400" rtl="0" eaLnBrk="1" latinLnBrk="0" hangingPunct="1">
              <a:spcBef>
                <a:spcPct val="20000"/>
              </a:spcBef>
              <a:buFont typeface="Arial" pitchFamily="34" charset="0"/>
              <a:buChar char="–"/>
              <a:defRPr sz="20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4pPr>
            <a:lvl5pPr marL="2057400" indent="-228600" algn="just" defTabSz="914400" rtl="0" eaLnBrk="1" latinLnBrk="0" hangingPunct="1">
              <a:spcBef>
                <a:spcPct val="20000"/>
              </a:spcBef>
              <a:buFont typeface="Arial" pitchFamily="34" charset="0"/>
              <a:buChar char="»"/>
              <a:defRPr sz="2000" kern="1200">
                <a:ln w="3175">
                  <a:solidFill>
                    <a:sysClr val="windowText" lastClr="000000"/>
                  </a:solidFill>
                </a:ln>
                <a:solidFill>
                  <a:srgbClr val="FF9900"/>
                </a:solidFill>
                <a:effectLst>
                  <a:outerShdw blurRad="50800" dist="38100" dir="18900000" algn="bl" rotWithShape="0">
                    <a:prstClr val="black"/>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ru-RU" dirty="0" smtClean="0">
                <a:solidFill>
                  <a:schemeClr val="tx1"/>
                </a:solidFill>
                <a:effectLst/>
              </a:rPr>
              <a:t>Нужно доказать или опровергнуть, что текущий логотип  – лучший. </a:t>
            </a:r>
          </a:p>
          <a:p>
            <a:pPr marL="514350" indent="-514350">
              <a:buFont typeface="Arial" pitchFamily="34" charset="0"/>
              <a:buAutoNum type="arabicParenR"/>
            </a:pPr>
            <a:r>
              <a:rPr lang="ru-RU" dirty="0" smtClean="0">
                <a:solidFill>
                  <a:schemeClr val="tx1"/>
                </a:solidFill>
                <a:effectLst/>
              </a:rPr>
              <a:t>Определить, что такое «лучше»</a:t>
            </a:r>
          </a:p>
          <a:p>
            <a:pPr marL="514350" indent="-514350">
              <a:buFont typeface="Arial" pitchFamily="34" charset="0"/>
              <a:buAutoNum type="arabicParenR"/>
            </a:pPr>
            <a:r>
              <a:rPr lang="ru-RU" dirty="0" smtClean="0">
                <a:solidFill>
                  <a:schemeClr val="tx1"/>
                </a:solidFill>
                <a:effectLst/>
              </a:rPr>
              <a:t>Определить переменные, экспериментальный план, шкалы измерений</a:t>
            </a:r>
          </a:p>
          <a:p>
            <a:pPr marL="514350" indent="-514350">
              <a:buFont typeface="Arial" pitchFamily="34" charset="0"/>
              <a:buAutoNum type="arabicParenR"/>
            </a:pPr>
            <a:r>
              <a:rPr lang="ru-RU" dirty="0" smtClean="0">
                <a:solidFill>
                  <a:schemeClr val="tx1"/>
                </a:solidFill>
                <a:effectLst/>
              </a:rPr>
              <a:t>Найди стимульный материал</a:t>
            </a:r>
          </a:p>
          <a:p>
            <a:pPr marL="514350" indent="-514350">
              <a:buFont typeface="Arial" pitchFamily="34" charset="0"/>
              <a:buAutoNum type="arabicParenR"/>
            </a:pPr>
            <a:r>
              <a:rPr lang="ru-RU" dirty="0" smtClean="0">
                <a:solidFill>
                  <a:schemeClr val="tx1"/>
                </a:solidFill>
                <a:effectLst/>
              </a:rPr>
              <a:t>Сформулировать исследовательские гипотезы</a:t>
            </a:r>
          </a:p>
          <a:p>
            <a:endParaRPr lang="ru-RU" dirty="0"/>
          </a:p>
        </p:txBody>
      </p:sp>
      <p:sp>
        <p:nvSpPr>
          <p:cNvPr id="5" name="TextBox 4"/>
          <p:cNvSpPr txBox="1"/>
          <p:nvPr/>
        </p:nvSpPr>
        <p:spPr>
          <a:xfrm>
            <a:off x="2627784" y="476672"/>
            <a:ext cx="4392488" cy="584775"/>
          </a:xfrm>
          <a:prstGeom prst="rect">
            <a:avLst/>
          </a:prstGeom>
          <a:solidFill>
            <a:schemeClr val="bg2">
              <a:lumMod val="90000"/>
            </a:schemeClr>
          </a:solidFill>
        </p:spPr>
        <p:txBody>
          <a:bodyPr wrap="square" rtlCol="0">
            <a:spAutoFit/>
          </a:bodyPr>
          <a:lstStyle/>
          <a:p>
            <a:pPr algn="ctr"/>
            <a:r>
              <a:rPr lang="ru-RU" sz="3200" b="1" dirty="0" smtClean="0"/>
              <a:t>Дизайн исследования</a:t>
            </a:r>
            <a:endParaRPr lang="ru-RU" sz="3200" b="1" dirty="0"/>
          </a:p>
        </p:txBody>
      </p:sp>
    </p:spTree>
    <p:extLst>
      <p:ext uri="{BB962C8B-B14F-4D97-AF65-F5344CB8AC3E}">
        <p14:creationId xmlns:p14="http://schemas.microsoft.com/office/powerpoint/2010/main" val="872496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4273469-3EAB-4003-89FC-3456236B58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Шаблон оформления Информационная автострада</Template>
  <TotalTime>217</TotalTime>
  <Words>366</Words>
  <Application>Microsoft Office PowerPoint</Application>
  <PresentationFormat>Экран (4:3)</PresentationFormat>
  <Paragraphs>86</Paragraphs>
  <Slides>18</Slides>
  <Notes>0</Notes>
  <HiddenSlides>0</HiddenSlides>
  <MMClips>2</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18</vt:i4>
      </vt:variant>
    </vt:vector>
  </HeadingPairs>
  <TitlesOfParts>
    <vt:vector size="28" baseType="lpstr">
      <vt:lpstr>Arial</vt:lpstr>
      <vt:lpstr>Arial Black</vt:lpstr>
      <vt:lpstr>Arial Narrow</vt:lpstr>
      <vt:lpstr>Calibri</vt:lpstr>
      <vt:lpstr>Century</vt:lpstr>
      <vt:lpstr>Constantia</vt:lpstr>
      <vt:lpstr>Segoe UI</vt:lpstr>
      <vt:lpstr>Symbol</vt:lpstr>
      <vt:lpstr>Times New Roman</vt:lpstr>
      <vt:lpstr>Tema de Office</vt:lpstr>
      <vt:lpstr>нейромаркетинг</vt:lpstr>
      <vt:lpstr>Лаборатория нейромаркетинга и поведенческой экономики</vt:lpstr>
      <vt:lpstr>ФУНДАМЕНТАЛЬНЫЙ НЕЙРОМАРКЕТИНГ</vt:lpstr>
      <vt:lpstr>Что предполагалось</vt:lpstr>
      <vt:lpstr>Этап 1. Оборудование</vt:lpstr>
      <vt:lpstr>Этап 2. Повышение квалификации</vt:lpstr>
      <vt:lpstr>Презентация PowerPoint</vt:lpstr>
      <vt:lpstr>Презентация PowerPoint</vt:lpstr>
      <vt:lpstr>Презентация PowerPoint</vt:lpstr>
      <vt:lpstr>Айтрекинг - исследование</vt:lpstr>
      <vt:lpstr>Презентация PowerPoint</vt:lpstr>
      <vt:lpstr>Презентация PowerPoint</vt:lpstr>
      <vt:lpstr>Презентация PowerPoint</vt:lpstr>
      <vt:lpstr>Презентация PowerPoint</vt:lpstr>
      <vt:lpstr>Разработка дизайна исследования</vt:lpstr>
      <vt:lpstr>Идет эксперимент!</vt:lpstr>
      <vt:lpstr>Анализ данных</vt:lpstr>
      <vt:lpstr>Отчеты исследования ЭЭГ</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нейромаркетинг</dc:title>
  <dc:creator>Admin</dc:creator>
  <cp:keywords/>
  <cp:lastModifiedBy>Admin</cp:lastModifiedBy>
  <cp:revision>33</cp:revision>
  <dcterms:created xsi:type="dcterms:W3CDTF">2018-12-11T18:30:48Z</dcterms:created>
  <dcterms:modified xsi:type="dcterms:W3CDTF">2019-05-08T20:39:47Z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TC025377449991</vt:lpwstr>
  </property>
</Properties>
</file>