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3" r:id="rId7"/>
    <p:sldId id="258" r:id="rId8"/>
    <p:sldId id="259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Айдентика брендов в построении визуальной </a:t>
            </a:r>
            <a:r>
              <a:rPr lang="ru-RU" dirty="0" err="1" smtClean="0"/>
              <a:t>нейрокоммуникации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Д.э.н., доцент, </a:t>
            </a:r>
            <a:r>
              <a:rPr lang="ru-RU" dirty="0" err="1" smtClean="0"/>
              <a:t>проф.каф</a:t>
            </a:r>
            <a:r>
              <a:rPr lang="ru-RU" dirty="0" smtClean="0"/>
              <a:t> МТТД </a:t>
            </a:r>
            <a:endParaRPr lang="ru-RU" dirty="0"/>
          </a:p>
          <a:p>
            <a:r>
              <a:rPr lang="ru-RU" dirty="0" err="1" smtClean="0"/>
              <a:t>Ярош</a:t>
            </a:r>
            <a:r>
              <a:rPr lang="ru-RU" dirty="0" smtClean="0"/>
              <a:t> Ольга </a:t>
            </a:r>
            <a:r>
              <a:rPr lang="ru-RU" dirty="0" smtClean="0"/>
              <a:t>Борисовна</a:t>
            </a:r>
          </a:p>
          <a:p>
            <a:r>
              <a:rPr lang="ru-RU" dirty="0" smtClean="0"/>
              <a:t>(работа выполнена совместно с </a:t>
            </a:r>
            <a:r>
              <a:rPr lang="ru-RU" smtClean="0"/>
              <a:t>к.э.н. Ю.А</a:t>
            </a:r>
            <a:r>
              <a:rPr lang="ru-RU" dirty="0" smtClean="0"/>
              <a:t>. Еременко)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8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07" y="497515"/>
            <a:ext cx="6281738" cy="42218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4786" y="286247"/>
            <a:ext cx="419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играет основную роль при восприятии </a:t>
            </a:r>
            <a:r>
              <a:rPr lang="ru-RU" dirty="0" err="1" smtClean="0"/>
              <a:t>айдентики</a:t>
            </a:r>
            <a:r>
              <a:rPr lang="ru-RU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3075" y="51585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Предложенная система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нейромаркетинговых метрик для оценки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айдентики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бренда может применяться как комплексная методика, основанная на объективных нейрофизиологических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параметрах.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0059" y="5271715"/>
            <a:ext cx="3124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Тип </a:t>
            </a:r>
          </a:p>
          <a:p>
            <a:pPr marL="342900" indent="-342900">
              <a:buAutoNum type="arabicPeriod"/>
            </a:pPr>
            <a:r>
              <a:rPr lang="ru-RU" dirty="0" smtClean="0"/>
              <a:t>Цвет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Форма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Контраст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Месторасположение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9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3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71" y="2349925"/>
            <a:ext cx="3648140" cy="24564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НЕЙРОКОММУНИКАЦИИ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245" y="1165123"/>
            <a:ext cx="7300452" cy="3721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71" y="692424"/>
            <a:ext cx="367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МАРКЕТИНГ СЕГОДНЯ И ЗАВТРА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65" y="5343277"/>
            <a:ext cx="51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ИЗМЕРИТЬ ВОСПРИЯТИЕ ИНФОРМАЦИИ?</a:t>
            </a: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/>
          <a:srcRect b="9017"/>
          <a:stretch/>
        </p:blipFill>
        <p:spPr>
          <a:xfrm>
            <a:off x="5301684" y="5062989"/>
            <a:ext cx="6281738" cy="1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Различия в показателях между цветными 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черно-белыми </a:t>
            </a:r>
            <a:r>
              <a:rPr lang="ru-RU" sz="2700" dirty="0"/>
              <a:t>логотипами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793"/>
          <a:stretch/>
        </p:blipFill>
        <p:spPr>
          <a:xfrm>
            <a:off x="5428497" y="0"/>
            <a:ext cx="5403830" cy="3737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562" y="5049078"/>
            <a:ext cx="55570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Метрика.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Черно-белые изображения территориальных логотипов воспринимаются как более сложные, на них задерживается взгляд и регистрируется большее количество фиксаций и саккад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34" y="3794081"/>
            <a:ext cx="4388249" cy="2908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27583" y="715617"/>
            <a:ext cx="150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РОЛЬ ЦВЕТА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9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ПРОСТЫЕ И СЛОЖНЫЕ ФОРМЫ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168" y="431155"/>
            <a:ext cx="6165114" cy="2446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637" y="524786"/>
            <a:ext cx="40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РОЛЬ ФОРМЫ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68" y="3127715"/>
            <a:ext cx="6355631" cy="2972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45711" y="5934670"/>
            <a:ext cx="6861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Регрессионный анализ визуализаций (форма)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(запоминание)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145666"/>
            <a:ext cx="4945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Метрика.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формы логотипа определяется разнообразием фиксаций на уникальных элементах, зафиксированных испытуемыми в течение всего периода просмотра.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9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 ОБЗОРА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8221" t="11631" r="26114" b="22235"/>
          <a:stretch/>
        </p:blipFill>
        <p:spPr bwMode="auto">
          <a:xfrm>
            <a:off x="6989196" y="129276"/>
            <a:ext cx="4816157" cy="3997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45972"/>
              </p:ext>
            </p:extLst>
          </p:nvPr>
        </p:nvGraphicFramePr>
        <p:xfrm>
          <a:off x="5855402" y="4252695"/>
          <a:ext cx="5949951" cy="2239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0056">
                  <a:extLst>
                    <a:ext uri="{9D8B030D-6E8A-4147-A177-3AD203B41FA5}">
                      <a16:colId xmlns:a16="http://schemas.microsoft.com/office/drawing/2014/main" val="28891928"/>
                    </a:ext>
                  </a:extLst>
                </a:gridCol>
                <a:gridCol w="671154">
                  <a:extLst>
                    <a:ext uri="{9D8B030D-6E8A-4147-A177-3AD203B41FA5}">
                      <a16:colId xmlns:a16="http://schemas.microsoft.com/office/drawing/2014/main" val="140907040"/>
                    </a:ext>
                  </a:extLst>
                </a:gridCol>
                <a:gridCol w="536685">
                  <a:extLst>
                    <a:ext uri="{9D8B030D-6E8A-4147-A177-3AD203B41FA5}">
                      <a16:colId xmlns:a16="http://schemas.microsoft.com/office/drawing/2014/main" val="3382207610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3568171007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2124266454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1383797546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3548021280"/>
                    </a:ext>
                  </a:extLst>
                </a:gridCol>
                <a:gridCol w="523596">
                  <a:extLst>
                    <a:ext uri="{9D8B030D-6E8A-4147-A177-3AD203B41FA5}">
                      <a16:colId xmlns:a16="http://schemas.microsoft.com/office/drawing/2014/main" val="3570536190"/>
                    </a:ext>
                  </a:extLst>
                </a:gridCol>
                <a:gridCol w="509316">
                  <a:extLst>
                    <a:ext uri="{9D8B030D-6E8A-4147-A177-3AD203B41FA5}">
                      <a16:colId xmlns:a16="http://schemas.microsoft.com/office/drawing/2014/main" val="3379748573"/>
                    </a:ext>
                  </a:extLst>
                </a:gridCol>
              </a:tblGrid>
              <a:tr h="21748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Параметры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Угол обзора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70235"/>
                  </a:ext>
                </a:extLst>
              </a:tr>
              <a:tr h="21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r>
                        <a:rPr lang="ru-RU" sz="1100">
                          <a:effectLst/>
                        </a:rPr>
                        <a:t>-45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135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r>
                        <a:rPr lang="ru-RU" sz="1100">
                          <a:effectLst/>
                        </a:rPr>
                        <a:t>-180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r>
                        <a:rPr lang="ru-RU" sz="1100">
                          <a:effectLst/>
                        </a:rPr>
                        <a:t>-90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r>
                        <a:rPr lang="ru-RU" sz="1100">
                          <a:effectLst/>
                        </a:rPr>
                        <a:t>-135</a:t>
                      </a:r>
                      <a:r>
                        <a:rPr lang="en-US" sz="1100">
                          <a:effectLst/>
                        </a:rPr>
                        <a:t>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09385"/>
                  </a:ext>
                </a:extLst>
              </a:tr>
              <a:tr h="21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79069"/>
                  </a:ext>
                </a:extLst>
              </a:tr>
              <a:tr h="21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3391472388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Общая продолжительность: (мс)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19525737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Взгляд: фиксаций (количество)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299730417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Взгляд: средняя длина саккады (пикс)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246.9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238.2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305.4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312.8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275.0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288.9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313.4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331.9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84651483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786" y="731519"/>
            <a:ext cx="440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РОЛЬ МЕСТОРАСПОЛОЖЕНИЯ ОБЪЕКТА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871" y="4907314"/>
            <a:ext cx="5658679" cy="157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 и тот же логотип сильнее просматривается в зоне 0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-45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 время как область 90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-135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правило, не вызывает значительного визуального внимания.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фиксаций в зоне 90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-135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32% ниже средней по визуальному стимулу.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0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БРЕНДОВ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00" y="91998"/>
            <a:ext cx="6281738" cy="42218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15269" y="4528701"/>
            <a:ext cx="6096000" cy="19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фиксаций на разных типах бренд-идентификаторов,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− «Мадрид» (шрифтовая и графическая форма);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− «Адыгея» (природная тематика); Я.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Я.Крым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сложная айдентика.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445" y="5231842"/>
            <a:ext cx="4651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Природная тематика и изображения гор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Сложная айдентика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Шрифтовая и графическая 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6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ВНИМАНИЯ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188" y="1519680"/>
            <a:ext cx="8060290" cy="3929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6073" y="5836258"/>
            <a:ext cx="293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ЭВОЛЮЦИЯ ВНИМАНИЯ</a:t>
            </a:r>
            <a:endParaRPr lang="ru-RU" dirty="0"/>
          </a:p>
        </p:txBody>
      </p:sp>
      <p:pic>
        <p:nvPicPr>
          <p:cNvPr id="1032" name="Рисунок 3" descr="200mcK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"/>
          <a:stretch>
            <a:fillRect/>
          </a:stretch>
        </p:blipFill>
        <p:spPr bwMode="auto">
          <a:xfrm>
            <a:off x="0" y="0"/>
            <a:ext cx="1546225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7" descr="300mcK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4"/>
          <a:stretch>
            <a:fillRect/>
          </a:stretch>
        </p:blipFill>
        <p:spPr bwMode="auto">
          <a:xfrm>
            <a:off x="0" y="0"/>
            <a:ext cx="1508125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8" descr="400mcK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6557"/>
          <a:stretch>
            <a:fillRect/>
          </a:stretch>
        </p:blipFill>
        <p:spPr bwMode="auto">
          <a:xfrm>
            <a:off x="0" y="0"/>
            <a:ext cx="1501775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9" descr="600mcK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/>
          <a:stretch>
            <a:fillRect/>
          </a:stretch>
        </p:blipFill>
        <p:spPr bwMode="auto">
          <a:xfrm>
            <a:off x="0" y="0"/>
            <a:ext cx="1531938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0" descr="800mcK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4797"/>
          <a:stretch>
            <a:fillRect/>
          </a:stretch>
        </p:blipFill>
        <p:spPr bwMode="auto">
          <a:xfrm>
            <a:off x="0" y="0"/>
            <a:ext cx="153987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1" descr="1000mcK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6834"/>
          <a:stretch>
            <a:fillRect/>
          </a:stretch>
        </p:blipFill>
        <p:spPr bwMode="auto">
          <a:xfrm>
            <a:off x="0" y="0"/>
            <a:ext cx="1508125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2" descr="1500mcK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6190"/>
          <a:stretch>
            <a:fillRect/>
          </a:stretch>
        </p:blipFill>
        <p:spPr bwMode="auto">
          <a:xfrm>
            <a:off x="0" y="0"/>
            <a:ext cx="1501775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9" descr="2500mcK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3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СРАВНЕНИЕ УРОВНЕЙ ВОСПРИЯТИЯ ТЕРРИТОРИАЛЬНЫХ ЛОГОТИПОВ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7191" y="391436"/>
            <a:ext cx="7103722" cy="5643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7131" y="206770"/>
            <a:ext cx="19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СУБСЕНСОРНЫЙ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94143" y="206770"/>
            <a:ext cx="19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СЕНСОРНЫЙ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5543"/>
            <a:ext cx="46197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Метрика.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Запоминаемость визуальных элементов зависит от общего времени фиксаций за вычетом фиксаций до 300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ИНДЕКС КОНГРУЭНТНОСТИ ФИКСАЦИЙ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350" y="340660"/>
            <a:ext cx="6050804" cy="446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163" y="5102909"/>
            <a:ext cx="5036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Метрика.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Индекс конгруэнтности фиксаций- это соотношение фиксаций испытуемых на отдельных элементах визуализации по одному или нескольким социально-демографическим признакам.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37691" y="5102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Типы и модели фиксаций на визуальных стимулах у мужчин и женщин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4495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396</TotalTime>
  <Words>397</Words>
  <Application>Microsoft Office PowerPoint</Application>
  <PresentationFormat>Широкоэкранный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Rockwell</vt:lpstr>
      <vt:lpstr>Times New Roman</vt:lpstr>
      <vt:lpstr>Wingdings</vt:lpstr>
      <vt:lpstr>Atlas</vt:lpstr>
      <vt:lpstr>Айдентика брендов в построении визуальной нейрокоммуникации</vt:lpstr>
      <vt:lpstr>НЕЙРОКОММУНИКАЦИИ</vt:lpstr>
      <vt:lpstr>Различия в показателях между цветными и  черно-белыми логотипами  </vt:lpstr>
      <vt:lpstr>ПРОСТЫЕ И СЛОЖНЫЕ ФОРМЫ</vt:lpstr>
      <vt:lpstr>УГОЛ ОБЗОРА</vt:lpstr>
      <vt:lpstr>ТИПЫ БРЕНДОВ</vt:lpstr>
      <vt:lpstr>ЭВОЛЮЦИЯ ВНИМАНИЯ</vt:lpstr>
      <vt:lpstr>СРАВНЕНИЕ УРОВНЕЙ ВОСПРИЯТИЯ ТЕРРИТОРИАЛЬНЫХ ЛОГОТИПОВ</vt:lpstr>
      <vt:lpstr>ИНДЕКС КОНГРУЭНТНОСТИ ФИКСАЦИЙ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Айдентика брендов в построении визуальной нейрокоммуникации</dc:title>
  <dc:creator>Admin</dc:creator>
  <cp:lastModifiedBy>Admin</cp:lastModifiedBy>
  <cp:revision>18</cp:revision>
  <dcterms:created xsi:type="dcterms:W3CDTF">2019-05-21T14:32:42Z</dcterms:created>
  <dcterms:modified xsi:type="dcterms:W3CDTF">2020-06-02T19:04:45Z</dcterms:modified>
</cp:coreProperties>
</file>