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68" r:id="rId6"/>
    <p:sldId id="270" r:id="rId7"/>
    <p:sldId id="259" r:id="rId8"/>
    <p:sldId id="267" r:id="rId9"/>
    <p:sldId id="260" r:id="rId10"/>
    <p:sldId id="261" r:id="rId11"/>
    <p:sldId id="271" r:id="rId12"/>
    <p:sldId id="262" r:id="rId13"/>
    <p:sldId id="263" r:id="rId14"/>
    <p:sldId id="264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>
      <p:cViewPr>
        <p:scale>
          <a:sx n="42" d="100"/>
          <a:sy n="42" d="100"/>
        </p:scale>
        <p:origin x="-2808" y="-10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6277-BF20-40E4-8C2E-5AA5FC52B6D8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2BDD-F8D5-4886-B0A6-BA07232C663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6277-BF20-40E4-8C2E-5AA5FC52B6D8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2BDD-F8D5-4886-B0A6-BA07232C66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6277-BF20-40E4-8C2E-5AA5FC52B6D8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2BDD-F8D5-4886-B0A6-BA07232C66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6277-BF20-40E4-8C2E-5AA5FC52B6D8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2BDD-F8D5-4886-B0A6-BA07232C66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6277-BF20-40E4-8C2E-5AA5FC52B6D8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2BDD-F8D5-4886-B0A6-BA07232C663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6277-BF20-40E4-8C2E-5AA5FC52B6D8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2BDD-F8D5-4886-B0A6-BA07232C66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6277-BF20-40E4-8C2E-5AA5FC52B6D8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2BDD-F8D5-4886-B0A6-BA07232C66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6277-BF20-40E4-8C2E-5AA5FC52B6D8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2BDD-F8D5-4886-B0A6-BA07232C66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6277-BF20-40E4-8C2E-5AA5FC52B6D8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2BDD-F8D5-4886-B0A6-BA07232C66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1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6277-BF20-40E4-8C2E-5AA5FC52B6D8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2BDD-F8D5-4886-B0A6-BA07232C66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6277-BF20-40E4-8C2E-5AA5FC52B6D8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F6B02BDD-F8D5-4886-B0A6-BA07232C66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386277-BF20-40E4-8C2E-5AA5FC52B6D8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B02BDD-F8D5-4886-B0A6-BA07232C663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g"/><Relationship Id="rId18" Type="http://schemas.openxmlformats.org/officeDocument/2006/relationships/image" Target="../media/image52.jpeg"/><Relationship Id="rId3" Type="http://schemas.openxmlformats.org/officeDocument/2006/relationships/image" Target="../media/image37.jpeg"/><Relationship Id="rId21" Type="http://schemas.openxmlformats.org/officeDocument/2006/relationships/image" Target="../media/image5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jpg"/><Relationship Id="rId25" Type="http://schemas.openxmlformats.org/officeDocument/2006/relationships/image" Target="../media/image59.jpeg"/><Relationship Id="rId2" Type="http://schemas.openxmlformats.org/officeDocument/2006/relationships/image" Target="../media/image36.jpeg"/><Relationship Id="rId16" Type="http://schemas.openxmlformats.org/officeDocument/2006/relationships/image" Target="../media/image50.jpeg"/><Relationship Id="rId20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jpeg"/><Relationship Id="rId24" Type="http://schemas.openxmlformats.org/officeDocument/2006/relationships/image" Target="../media/image58.jpeg"/><Relationship Id="rId5" Type="http://schemas.openxmlformats.org/officeDocument/2006/relationships/image" Target="../media/image39.jpg"/><Relationship Id="rId15" Type="http://schemas.openxmlformats.org/officeDocument/2006/relationships/image" Target="../media/image49.jpeg"/><Relationship Id="rId23" Type="http://schemas.openxmlformats.org/officeDocument/2006/relationships/image" Target="../media/image57.jpeg"/><Relationship Id="rId10" Type="http://schemas.openxmlformats.org/officeDocument/2006/relationships/image" Target="../media/image44.jpeg"/><Relationship Id="rId19" Type="http://schemas.openxmlformats.org/officeDocument/2006/relationships/image" Target="../media/image53.jpg"/><Relationship Id="rId4" Type="http://schemas.openxmlformats.org/officeDocument/2006/relationships/image" Target="../media/image38.jpeg"/><Relationship Id="rId9" Type="http://schemas.openxmlformats.org/officeDocument/2006/relationships/image" Target="../media/image43.jpeg"/><Relationship Id="rId14" Type="http://schemas.openxmlformats.org/officeDocument/2006/relationships/image" Target="../media/image48.gif"/><Relationship Id="rId22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7851648" cy="182880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Курс «Нейромаркетинг»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44082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5700" dirty="0" smtClean="0">
                <a:solidFill>
                  <a:schemeClr val="bg1"/>
                </a:solidFill>
              </a:rPr>
              <a:t>4-8 февраля 2019 г.</a:t>
            </a:r>
            <a:endParaRPr lang="en-US" sz="5700" dirty="0" smtClean="0">
              <a:solidFill>
                <a:schemeClr val="bg1"/>
              </a:solidFill>
            </a:endParaRPr>
          </a:p>
          <a:p>
            <a:pPr algn="ctr"/>
            <a:endParaRPr lang="ru-RU" sz="3400" dirty="0" smtClean="0"/>
          </a:p>
          <a:p>
            <a:pPr algn="ctr"/>
            <a:r>
              <a:rPr lang="ru-RU" sz="3400" dirty="0" smtClean="0"/>
              <a:t>Центр нейроэкономики и когнитичных исследований </a:t>
            </a:r>
          </a:p>
          <a:p>
            <a:pPr algn="ctr"/>
            <a:r>
              <a:rPr lang="ru-RU" sz="3400" dirty="0" smtClean="0"/>
              <a:t>НИУ ВШЭ (г. Москва)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r>
              <a:rPr lang="ru-RU" dirty="0" smtClean="0"/>
              <a:t>Реутов Виктор Евгеньевич</a:t>
            </a:r>
            <a:endParaRPr lang="ru-RU" dirty="0"/>
          </a:p>
          <a:p>
            <a:r>
              <a:rPr lang="ru-RU" dirty="0" smtClean="0"/>
              <a:t>Вельгош Наталия Зиновьевна</a:t>
            </a:r>
          </a:p>
          <a:p>
            <a:r>
              <a:rPr lang="ru-RU" dirty="0" smtClean="0"/>
              <a:t>Калькова Наталья Николаевна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53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pPr algn="ctr"/>
            <a:r>
              <a:rPr lang="ru-RU" dirty="0" smtClean="0"/>
              <a:t>08.02.2019 </a:t>
            </a:r>
            <a:r>
              <a:rPr lang="ru-RU" dirty="0"/>
              <a:t>г.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4" y="908720"/>
            <a:ext cx="9137136" cy="59492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/>
              <a:t>ЭЭГ в практике нейромаркетинговых исследований</a:t>
            </a:r>
          </a:p>
          <a:p>
            <a:pPr marL="0" indent="0" algn="just">
              <a:buNone/>
            </a:pPr>
            <a:r>
              <a:rPr lang="ru-RU" sz="2000" dirty="0" smtClean="0"/>
              <a:t>- ЭЭГ как неинвазивный </a:t>
            </a:r>
            <a:r>
              <a:rPr lang="ru-RU" sz="2000" dirty="0"/>
              <a:t>метод исследования функционального состояния головного </a:t>
            </a:r>
            <a:r>
              <a:rPr lang="ru-RU" sz="2000" dirty="0" smtClean="0"/>
              <a:t>мозга;</a:t>
            </a:r>
          </a:p>
          <a:p>
            <a:pPr algn="just">
              <a:buFontTx/>
              <a:buChar char="-"/>
            </a:pPr>
            <a:r>
              <a:rPr lang="ru-RU" sz="2000" dirty="0" smtClean="0"/>
              <a:t>практикум по кодированию эксперимента в </a:t>
            </a:r>
            <a:r>
              <a:rPr lang="en-US" sz="2000" dirty="0" err="1" smtClean="0"/>
              <a:t>PsychoPy</a:t>
            </a:r>
            <a:r>
              <a:rPr lang="en-US" sz="2000" dirty="0" smtClean="0"/>
              <a:t> </a:t>
            </a:r>
            <a:r>
              <a:rPr lang="ru-RU" sz="2000" dirty="0" smtClean="0"/>
              <a:t>с записью ЭЭГ сигнала. Предобработка ЭЭГ сигнала: визуальная инспекция, артефакты и фильтрация;</a:t>
            </a:r>
          </a:p>
          <a:p>
            <a:pPr algn="just">
              <a:buFontTx/>
              <a:buChar char="-"/>
            </a:pPr>
            <a:r>
              <a:rPr lang="ru-RU" sz="2000" dirty="0" smtClean="0"/>
              <a:t>анализ результатов ЭЭГ в пакете «</a:t>
            </a:r>
            <a:r>
              <a:rPr lang="en-US" sz="2000" dirty="0" err="1" smtClean="0"/>
              <a:t>BrainStorm</a:t>
            </a:r>
            <a:r>
              <a:rPr lang="ru-RU" sz="2000" dirty="0" smtClean="0"/>
              <a:t>»</a:t>
            </a:r>
            <a:endParaRPr lang="ru-RU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C:\Users\User\Desktop\Attachments_nkalkova@yandex.ru_2019-02-08_10-04-21\New folder\IMG_20190207_1129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2150380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Attachments_nkalkova@yandex.ru_2019-02-08_10-04-21\New folder\IMG_20190207_1531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170" y="4096344"/>
            <a:ext cx="3682208" cy="276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Attachments_nkalkova@yandex.ru_2019-02-08_10-04-21\New folder\IMG_20190207_1335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840171"/>
            <a:ext cx="3275856" cy="418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3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t="15000" r="14125" b="18332"/>
          <a:stretch/>
        </p:blipFill>
        <p:spPr bwMode="auto">
          <a:xfrm>
            <a:off x="-236632" y="1412777"/>
            <a:ext cx="9404588" cy="493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3568" y="570384"/>
            <a:ext cx="8229600" cy="8367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Результаты ЭЭГ в </a:t>
            </a:r>
            <a:r>
              <a:rPr lang="ru-RU" sz="5400" dirty="0"/>
              <a:t>пакете «</a:t>
            </a:r>
            <a:r>
              <a:rPr lang="en-US" sz="5400" dirty="0" err="1"/>
              <a:t>BrainStorm</a:t>
            </a:r>
            <a:r>
              <a:rPr lang="ru-RU" sz="5400" dirty="0" smtClean="0"/>
              <a:t>»</a:t>
            </a:r>
            <a:r>
              <a:rPr lang="ru-RU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73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936104"/>
          </a:xfrm>
        </p:spPr>
        <p:txBody>
          <a:bodyPr/>
          <a:lstStyle/>
          <a:p>
            <a:pPr algn="ctr"/>
            <a:r>
              <a:rPr lang="ru-RU" dirty="0"/>
              <a:t>08.02.2019 г.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9036496" cy="602128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Работа над индивидуальным проектом</a:t>
            </a:r>
          </a:p>
          <a:p>
            <a:pPr marL="0" indent="0" algn="ctr">
              <a:buNone/>
            </a:pPr>
            <a:r>
              <a:rPr lang="ru-RU" dirty="0" smtClean="0"/>
              <a:t>«Изучение потребителями упаковки»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6146" name="Picture 2" descr="F:\Для эксперимента\Эксперимент2\ошибка вес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7"/>
            <a:ext cx="2664296" cy="199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Для эксперимента\Эксперимент2\ошибка жирность2 бренд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6" y="1727811"/>
            <a:ext cx="278430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Для эксперимента\Эксперимент2\ошибка ГОСТ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72816"/>
            <a:ext cx="2736536" cy="205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Для эксперимента\Эксперимент2\ошибка дата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510" y="4352894"/>
            <a:ext cx="2931679" cy="219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:\Для эксперимента\Эксперимент2\ошибка ГОСТ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0" y="4334885"/>
            <a:ext cx="2953643" cy="221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F:\Для эксперимента\Эксперимент2\ошибка дата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26" y="4365105"/>
            <a:ext cx="3057574" cy="220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92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Для эксперимента\HeatMap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836712"/>
            <a:ext cx="588865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936104"/>
          </a:xfrm>
        </p:spPr>
        <p:txBody>
          <a:bodyPr/>
          <a:lstStyle/>
          <a:p>
            <a:pPr algn="ctr"/>
            <a:r>
              <a:rPr lang="ru-RU" dirty="0" smtClean="0"/>
              <a:t>Тепловые карты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0" t="8133" r="18375" b="22000"/>
          <a:stretch/>
        </p:blipFill>
        <p:spPr bwMode="auto">
          <a:xfrm>
            <a:off x="4060631" y="3140968"/>
            <a:ext cx="5063899" cy="348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76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1" t="8001" r="19624" b="22444"/>
          <a:stretch/>
        </p:blipFill>
        <p:spPr bwMode="auto">
          <a:xfrm>
            <a:off x="31968" y="333742"/>
            <a:ext cx="9144000" cy="648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16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Логотипы городов\Крым\Евпатор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657" y="2160740"/>
            <a:ext cx="5626168" cy="214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48602" y="904479"/>
            <a:ext cx="7627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Работа над индивидуальным проектом</a:t>
            </a:r>
          </a:p>
          <a:p>
            <a:pPr algn="ctr"/>
            <a:r>
              <a:rPr lang="ru-RU" sz="2400" dirty="0" smtClean="0"/>
              <a:t>«Логотипы городов Крыма»</a:t>
            </a:r>
            <a:endParaRPr lang="ru-RU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936104"/>
          </a:xfrm>
        </p:spPr>
        <p:txBody>
          <a:bodyPr/>
          <a:lstStyle/>
          <a:p>
            <a:pPr algn="ctr"/>
            <a:r>
              <a:rPr lang="ru-RU" dirty="0"/>
              <a:t>08.02.2019 г.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0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Логотипы городов\Болгария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0" t="6028" r="710" b="21316"/>
          <a:stretch/>
        </p:blipFill>
        <p:spPr bwMode="auto">
          <a:xfrm>
            <a:off x="1719197" y="2611586"/>
            <a:ext cx="1734902" cy="162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Логотипы городов\Lj,hzyr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" t="3332" r="5402" b="6271"/>
          <a:stretch/>
        </p:blipFill>
        <p:spPr bwMode="auto">
          <a:xfrm>
            <a:off x="7512333" y="4729161"/>
            <a:ext cx="1460089" cy="202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987" y="4964413"/>
            <a:ext cx="1954530" cy="17096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5" t="39037" r="9557" b="18296"/>
          <a:stretch/>
        </p:blipFill>
        <p:spPr>
          <a:xfrm>
            <a:off x="475006" y="3986096"/>
            <a:ext cx="1111836" cy="13596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198" y="3869299"/>
            <a:ext cx="2552024" cy="29887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926" y="1590123"/>
            <a:ext cx="760095" cy="1330167"/>
          </a:xfrm>
          <a:prstGeom prst="rect">
            <a:avLst/>
          </a:prstGeom>
        </p:spPr>
      </p:pic>
      <p:pic>
        <p:nvPicPr>
          <p:cNvPr id="9" name="Picture 2" descr="E:\Логотипы городов\Крым\Евпатория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296" y="3237254"/>
            <a:ext cx="1660562" cy="63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84"/>
          <a:stretch/>
        </p:blipFill>
        <p:spPr>
          <a:xfrm>
            <a:off x="1" y="1155339"/>
            <a:ext cx="1202498" cy="2637691"/>
          </a:xfrm>
          <a:prstGeom prst="rect">
            <a:avLst/>
          </a:prstGeom>
        </p:spPr>
      </p:pic>
      <p:pic>
        <p:nvPicPr>
          <p:cNvPr id="1026" name="Picture 2" descr="E:\Логотипы городов\Адыгея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0" t="23809" r="22237" b="20959"/>
          <a:stretch/>
        </p:blipFill>
        <p:spPr bwMode="auto">
          <a:xfrm>
            <a:off x="7952462" y="150313"/>
            <a:ext cx="1094462" cy="145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Логотипы городов\Владивосток1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3" t="14603" r="14995" b="15260"/>
          <a:stretch/>
        </p:blipFill>
        <p:spPr bwMode="auto">
          <a:xfrm>
            <a:off x="120546" y="5438806"/>
            <a:ext cx="961409" cy="131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1" t="5671" r="34666" b="45498"/>
          <a:stretch/>
        </p:blipFill>
        <p:spPr>
          <a:xfrm>
            <a:off x="1368423" y="5794239"/>
            <a:ext cx="615983" cy="851507"/>
          </a:xfrm>
          <a:prstGeom prst="rect">
            <a:avLst/>
          </a:prstGeom>
        </p:spPr>
      </p:pic>
      <p:pic>
        <p:nvPicPr>
          <p:cNvPr id="13" name="Рисунок 1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6" r="17665"/>
          <a:stretch/>
        </p:blipFill>
        <p:spPr>
          <a:xfrm>
            <a:off x="5710166" y="3793031"/>
            <a:ext cx="1178594" cy="2006631"/>
          </a:xfrm>
          <a:prstGeom prst="rect">
            <a:avLst/>
          </a:prstGeom>
        </p:spPr>
      </p:pic>
      <p:pic>
        <p:nvPicPr>
          <p:cNvPr id="14" name="Рисунок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989" y="3296600"/>
            <a:ext cx="1476095" cy="1432560"/>
          </a:xfrm>
          <a:prstGeom prst="rect">
            <a:avLst/>
          </a:prstGeom>
        </p:spPr>
      </p:pic>
      <p:pic>
        <p:nvPicPr>
          <p:cNvPr id="1029" name="Picture 5" descr="E:\Логотипы городов\Берлин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52" y="2"/>
            <a:ext cx="1271144" cy="11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Логотипы городов\Алтай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0" t="19863" r="16977" b="14603"/>
          <a:stretch/>
        </p:blipFill>
        <p:spPr bwMode="auto">
          <a:xfrm>
            <a:off x="6888760" y="3681406"/>
            <a:ext cx="1042792" cy="144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0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1" t="20222" r="10102" b="11999"/>
          <a:stretch/>
        </p:blipFill>
        <p:spPr>
          <a:xfrm>
            <a:off x="5373665" y="2122479"/>
            <a:ext cx="1385284" cy="1746819"/>
          </a:xfrm>
          <a:prstGeom prst="rect">
            <a:avLst/>
          </a:prstGeom>
        </p:spPr>
      </p:pic>
      <p:pic>
        <p:nvPicPr>
          <p:cNvPr id="1032" name="Picture 8" descr="E:\Логотипы городов\Fcnhf[fym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 t="3819" r="58641" b="352"/>
          <a:stretch/>
        </p:blipFill>
        <p:spPr bwMode="auto">
          <a:xfrm>
            <a:off x="8209811" y="1707106"/>
            <a:ext cx="862136" cy="163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227" y="2414755"/>
            <a:ext cx="1626017" cy="848627"/>
          </a:xfrm>
          <a:prstGeom prst="rect">
            <a:avLst/>
          </a:prstGeom>
        </p:spPr>
      </p:pic>
      <p:pic>
        <p:nvPicPr>
          <p:cNvPr id="1033" name="Picture 9" descr="E:\Логотипы городов\Барнаул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952" y="1993034"/>
            <a:ext cx="952761" cy="127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:\Логотипы городов\Барселона.pn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0" t="29049" r="29492" b="30967"/>
          <a:stretch/>
        </p:blipFill>
        <p:spPr bwMode="auto">
          <a:xfrm>
            <a:off x="6405703" y="5799662"/>
            <a:ext cx="1106628" cy="86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210" y="277035"/>
            <a:ext cx="2245556" cy="1996440"/>
          </a:xfrm>
          <a:prstGeom prst="rect">
            <a:avLst/>
          </a:prstGeom>
        </p:spPr>
      </p:pic>
      <p:pic>
        <p:nvPicPr>
          <p:cNvPr id="1035" name="Picture 11" descr="E:\Логотипы городов\Амстердам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167" y="234984"/>
            <a:ext cx="1713752" cy="149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:\Логотипы городов\Камышин1.jp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74" t="45312" r="7481" b="5086"/>
          <a:stretch/>
        </p:blipFill>
        <p:spPr bwMode="auto">
          <a:xfrm>
            <a:off x="1984404" y="277034"/>
            <a:ext cx="748140" cy="114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E:\Логотипы городов\Ярославль.jpg"/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9" t="13763" r="34043" b="12664"/>
          <a:stretch/>
        </p:blipFill>
        <p:spPr bwMode="auto">
          <a:xfrm>
            <a:off x="8378555" y="3870505"/>
            <a:ext cx="630793" cy="79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7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 smtClean="0"/>
          </a:p>
          <a:p>
            <a:pPr marL="0" indent="0" algn="ctr">
              <a:buNone/>
            </a:pPr>
            <a:r>
              <a:rPr lang="ru-RU" sz="4000" b="1" dirty="0" smtClean="0"/>
              <a:t>Спасибо за внимание!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5634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68761"/>
            <a:ext cx="2339752" cy="175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243408"/>
            <a:ext cx="8229600" cy="1008112"/>
          </a:xfrm>
        </p:spPr>
        <p:txBody>
          <a:bodyPr/>
          <a:lstStyle/>
          <a:p>
            <a:pPr algn="ctr"/>
            <a:r>
              <a:rPr lang="ru-RU" dirty="0" smtClean="0"/>
              <a:t>04.02.2019 г.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581" y="692696"/>
            <a:ext cx="8579296" cy="54158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/>
              <a:t>1. Анализ инструментов современного маркетинга и парадигмы нейромаркетинга</a:t>
            </a:r>
          </a:p>
          <a:p>
            <a:pPr algn="just">
              <a:buFontTx/>
              <a:buChar char="-"/>
            </a:pPr>
            <a:r>
              <a:rPr lang="ru-RU" sz="1600" dirty="0" smtClean="0"/>
              <a:t>исследован процесс создания ценности для потребителя;</a:t>
            </a:r>
          </a:p>
          <a:p>
            <a:pPr algn="just">
              <a:buFontTx/>
              <a:buChar char="-"/>
            </a:pPr>
            <a:r>
              <a:rPr lang="ru-RU" sz="1600" dirty="0" smtClean="0"/>
              <a:t>проанализированы инструменты когнитивного маркетинга;</a:t>
            </a:r>
          </a:p>
          <a:p>
            <a:pPr algn="just">
              <a:buFontTx/>
              <a:buChar char="-"/>
            </a:pPr>
            <a:r>
              <a:rPr lang="ru-RU" sz="1600" dirty="0" smtClean="0"/>
              <a:t>рассмотрены методы проведения маркетинговых исследований </a:t>
            </a:r>
          </a:p>
          <a:p>
            <a:pPr marL="0" indent="0" algn="just">
              <a:buNone/>
            </a:pPr>
            <a:r>
              <a:rPr lang="ru-RU" sz="1600" dirty="0" smtClean="0"/>
              <a:t>и их характеристика.</a:t>
            </a:r>
          </a:p>
          <a:p>
            <a:pPr marL="0" indent="0" algn="just">
              <a:buNone/>
            </a:pPr>
            <a:endParaRPr lang="ru-RU" sz="1600" dirty="0"/>
          </a:p>
          <a:p>
            <a:pPr marL="0" indent="0" algn="ctr">
              <a:buNone/>
            </a:pPr>
            <a:r>
              <a:rPr lang="ru-RU" sz="2400" b="1" dirty="0"/>
              <a:t>2. Исследование элементов научных методов</a:t>
            </a:r>
          </a:p>
          <a:p>
            <a:pPr marL="0" indent="0" algn="just">
              <a:buNone/>
            </a:pPr>
            <a:r>
              <a:rPr lang="ru-RU" sz="1600" dirty="0" smtClean="0"/>
              <a:t>- рассмотрены критерии причинности, проанализированы зависимые, независимые и побочные переменные в эксперименте, рассмотрены шкалы, используемые при сборе данных в исследованиях;</a:t>
            </a:r>
          </a:p>
          <a:p>
            <a:pPr marL="0" indent="0" algn="just">
              <a:buNone/>
            </a:pPr>
            <a:r>
              <a:rPr lang="ru-RU" sz="1600" dirty="0" smtClean="0"/>
              <a:t>- рассмотрены элементы статистического анализа, применяемые в ходе исследования при анализе собранных данных 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026" name="Picture 2" descr="C:\Users\User\Desktop\Attachments_nkalkova@yandex.ru_2019-02-08_10-05-00\IMG_20190206_1338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85085"/>
            <a:ext cx="2897222" cy="217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Attachments_nkalkova@yandex.ru_2019-02-08_10-05-00\IMG_20190206_1126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622568"/>
            <a:ext cx="2998786" cy="22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Attachments_nkalkova@yandex.ru_2019-02-08_10-05-00\IMG_20190206_1337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868" y="4622567"/>
            <a:ext cx="3010133" cy="22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26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1" t="26936" r="21774" b="23714"/>
          <a:stretch/>
        </p:blipFill>
        <p:spPr bwMode="auto">
          <a:xfrm>
            <a:off x="3010" y="1340768"/>
            <a:ext cx="9147010" cy="501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77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Attachments_nkalkova@yandex.ru_2019-02-08_10-04-21\IMG_20190205_1716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73"/>
          <a:stretch/>
        </p:blipFill>
        <p:spPr bwMode="auto">
          <a:xfrm>
            <a:off x="4644008" y="5517234"/>
            <a:ext cx="1440160" cy="14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008112"/>
          </a:xfrm>
        </p:spPr>
        <p:txBody>
          <a:bodyPr/>
          <a:lstStyle/>
          <a:p>
            <a:pPr algn="ctr"/>
            <a:r>
              <a:rPr lang="ru-RU" dirty="0" smtClean="0"/>
              <a:t>05.02.2019 </a:t>
            </a:r>
            <a:r>
              <a:rPr lang="ru-RU" dirty="0"/>
              <a:t>г.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749" y="609663"/>
            <a:ext cx="8964488" cy="590465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/>
              <a:t>Использование айтрекинга как инструмента записи и анализа движения глаз</a:t>
            </a:r>
            <a:endParaRPr lang="ru-RU" sz="2400" b="1" dirty="0"/>
          </a:p>
          <a:p>
            <a:pPr algn="just">
              <a:buFontTx/>
              <a:buChar char="-"/>
            </a:pPr>
            <a:r>
              <a:rPr lang="ru-RU" sz="1800" dirty="0" smtClean="0"/>
              <a:t>рассмотрены основы базовой физиологии глаза, движения </a:t>
            </a:r>
          </a:p>
          <a:p>
            <a:pPr marL="0" indent="0" algn="just">
              <a:buNone/>
            </a:pPr>
            <a:r>
              <a:rPr lang="ru-RU" sz="1800" dirty="0" smtClean="0"/>
              <a:t>глаз и их функций, основы зрительного восприятия;</a:t>
            </a:r>
          </a:p>
          <a:p>
            <a:pPr algn="just">
              <a:buFontTx/>
              <a:buChar char="-"/>
            </a:pPr>
            <a:r>
              <a:rPr lang="ru-RU" sz="1800" dirty="0" smtClean="0"/>
              <a:t>изученая история методики айтрекинг, проанализированы </a:t>
            </a:r>
          </a:p>
          <a:p>
            <a:pPr marL="0" indent="0" algn="just">
              <a:buNone/>
            </a:pPr>
            <a:r>
              <a:rPr lang="ru-RU" sz="1800" dirty="0" smtClean="0"/>
              <a:t>окулографы: их типы , функционал и ПО;</a:t>
            </a:r>
          </a:p>
          <a:p>
            <a:pPr algn="just">
              <a:buFontTx/>
              <a:buChar char="-"/>
            </a:pPr>
            <a:r>
              <a:rPr lang="ru-RU" sz="1800" dirty="0" smtClean="0"/>
              <a:t>рассмотрены метрики при использовании айтрекинга, </a:t>
            </a:r>
          </a:p>
          <a:p>
            <a:pPr marL="0" indent="0" algn="just">
              <a:buNone/>
            </a:pPr>
            <a:r>
              <a:rPr lang="ru-RU" sz="1800" dirty="0" smtClean="0"/>
              <a:t>процедура сбора данных и анализ данных.</a:t>
            </a:r>
            <a:endParaRPr lang="ru-RU" sz="1800" dirty="0"/>
          </a:p>
          <a:p>
            <a:endParaRPr lang="en-US" dirty="0"/>
          </a:p>
        </p:txBody>
      </p:sp>
      <p:pic>
        <p:nvPicPr>
          <p:cNvPr id="2053" name="Picture 5" descr="C:\Users\User\Desktop\Attachments_nkalkova@yandex.ru_2019-02-08_10-04-21\IMG_20190205_1216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18881"/>
            <a:ext cx="2123774" cy="252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esktop\Attachments_nkalkova@yandex.ru_2019-02-08_10-04-21\IMG_20190205_1717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874338"/>
            <a:ext cx="2644883" cy="198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Attachments_nkalkova@yandex.ru_2019-02-08_10-04-21\IMG_20190205_1620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70" y="3863311"/>
            <a:ext cx="2397251" cy="179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Attachments_nkalkova@yandex.ru_2019-02-08_10-04-21\IMG_20190205_160447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50" y="3725779"/>
            <a:ext cx="3059205" cy="229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33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3" t="26517" r="20540" b="22793"/>
          <a:stretch/>
        </p:blipFill>
        <p:spPr bwMode="auto">
          <a:xfrm>
            <a:off x="90102" y="1412776"/>
            <a:ext cx="905389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49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8" t="27222" r="20000" b="22222"/>
          <a:stretch/>
        </p:blipFill>
        <p:spPr bwMode="auto">
          <a:xfrm>
            <a:off x="0" y="1657349"/>
            <a:ext cx="9144000" cy="520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52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875781"/>
          </a:xfrm>
        </p:spPr>
        <p:txBody>
          <a:bodyPr/>
          <a:lstStyle/>
          <a:p>
            <a:pPr algn="ctr"/>
            <a:r>
              <a:rPr lang="ru-RU" dirty="0" smtClean="0"/>
              <a:t>06.02.2019 </a:t>
            </a:r>
            <a:r>
              <a:rPr lang="ru-RU" dirty="0"/>
              <a:t>г.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36" y="836712"/>
            <a:ext cx="8784976" cy="576064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/>
              <a:t>1. Определение ценности</a:t>
            </a:r>
          </a:p>
          <a:p>
            <a:pPr algn="just">
              <a:buFontTx/>
              <a:buChar char="-"/>
            </a:pPr>
            <a:r>
              <a:rPr lang="ru-RU" sz="2000" dirty="0" smtClean="0"/>
              <a:t>понятие полезности и ценности в экономике;</a:t>
            </a:r>
          </a:p>
          <a:p>
            <a:pPr algn="just">
              <a:buFontTx/>
              <a:buChar char="-"/>
            </a:pPr>
            <a:r>
              <a:rPr lang="ru-RU" sz="2000" dirty="0" smtClean="0"/>
              <a:t>методы измерения ценности альтернативы </a:t>
            </a:r>
          </a:p>
          <a:p>
            <a:pPr marL="0" indent="0" algn="just">
              <a:buNone/>
            </a:pPr>
            <a:r>
              <a:rPr lang="ru-RU" sz="2000" dirty="0" smtClean="0"/>
              <a:t>с помощью методов фМРТ, ЭЭГ, </a:t>
            </a:r>
            <a:r>
              <a:rPr lang="en-US" sz="2000" dirty="0" smtClean="0"/>
              <a:t>IAT</a:t>
            </a:r>
            <a:endParaRPr lang="ru-RU" sz="2000" dirty="0" smtClean="0"/>
          </a:p>
          <a:p>
            <a:pPr algn="just">
              <a:buFontTx/>
              <a:buChar char="-"/>
            </a:pPr>
            <a:r>
              <a:rPr lang="ru-RU" sz="2000" dirty="0" smtClean="0"/>
              <a:t>нейропрайсинг: ценообразование от потребителя</a:t>
            </a:r>
          </a:p>
          <a:p>
            <a:pPr marL="0" indent="0" algn="ctr">
              <a:buNone/>
            </a:pPr>
            <a:r>
              <a:rPr lang="ru-RU" sz="2400" b="1" dirty="0" smtClean="0"/>
              <a:t>2. Оцена альтернатив и обучение</a:t>
            </a:r>
          </a:p>
          <a:p>
            <a:pPr marL="0" indent="0" algn="just">
              <a:buNone/>
            </a:pPr>
            <a:r>
              <a:rPr lang="ru-RU" sz="2000" dirty="0" smtClean="0"/>
              <a:t>- ошибка предсказания;</a:t>
            </a:r>
          </a:p>
          <a:p>
            <a:pPr marL="0" indent="0" algn="just">
              <a:buNone/>
            </a:pPr>
            <a:r>
              <a:rPr lang="ru-RU" sz="2000" dirty="0" smtClean="0"/>
              <a:t>-формирование привычек и автоматизмов;</a:t>
            </a:r>
          </a:p>
          <a:p>
            <a:pPr marL="0" indent="0" algn="just">
              <a:buNone/>
            </a:pPr>
            <a:r>
              <a:rPr lang="ru-RU" sz="2000" dirty="0" smtClean="0"/>
              <a:t>- применение в формировании лояльности к бренду</a:t>
            </a:r>
            <a:endParaRPr lang="ru-RU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5" descr="C:\Users\User\Desktop\Attachments_nkalkova@yandex.ru_2019-02-08_10-05-00\IMG_20190206_1132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29421" y="1124744"/>
            <a:ext cx="230425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Attachments_nkalkova@yandex.ru_2019-02-08_10-05-00\IMG_20190206_1339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008" y="4319717"/>
            <a:ext cx="3384376" cy="253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Attachments_nkalkova@yandex.ru_2019-02-08_10-05-00\IMG_20190206_1339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47481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10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8" t="25705" r="20405" b="23364"/>
          <a:stretch/>
        </p:blipFill>
        <p:spPr bwMode="auto">
          <a:xfrm>
            <a:off x="2" y="1392549"/>
            <a:ext cx="9242855" cy="523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74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pPr algn="ctr"/>
            <a:r>
              <a:rPr lang="ru-RU" dirty="0" smtClean="0"/>
              <a:t>08.02.2019 </a:t>
            </a:r>
            <a:r>
              <a:rPr lang="ru-RU" dirty="0"/>
              <a:t>г.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4" y="650811"/>
            <a:ext cx="9137136" cy="59492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/>
              <a:t>Методы нейровизуализации и их сравнение</a:t>
            </a:r>
          </a:p>
          <a:p>
            <a:pPr marL="0" indent="0" algn="just">
              <a:buNone/>
            </a:pPr>
            <a:r>
              <a:rPr lang="ru-RU" sz="2400" dirty="0" smtClean="0"/>
              <a:t>- использование </a:t>
            </a:r>
            <a:r>
              <a:rPr lang="en-US" sz="2400" dirty="0" smtClean="0"/>
              <a:t>TMS</a:t>
            </a:r>
            <a:r>
              <a:rPr lang="ru-RU" sz="2400" dirty="0" smtClean="0"/>
              <a:t> </a:t>
            </a:r>
            <a:r>
              <a:rPr lang="ru-RU" sz="2400" dirty="0" smtClean="0"/>
              <a:t>в процессе исследования и активации определенных областей </a:t>
            </a:r>
            <a:r>
              <a:rPr lang="ru-RU" sz="2400" dirty="0"/>
              <a:t>головного мозга во время нормального его функционирования под влиянием различных физических факторов </a:t>
            </a: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C:\Users\User\Desktop\Attachments_nkalkova@yandex.ru_2019-02-08_10-04-21\New folder\IMG_20190207_1154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2650504"/>
            <a:ext cx="3155623" cy="420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Attachments_nkalkova@yandex.ru_2019-02-08_10-04-21\New folder\IMG_20190207_1155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0501"/>
            <a:ext cx="3155624" cy="420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Attachments_nkalkova@yandex.ru_2019-02-08_10-04-21\New folder\IMG_20190207_1154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625" y="4814676"/>
            <a:ext cx="2856535" cy="214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Attachments_nkalkova@yandex.ru_2019-02-08_10-04-21\New folder\IMG_20190207_1159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331" y="2645919"/>
            <a:ext cx="3010133" cy="22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70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159</TotalTime>
  <Words>334</Words>
  <Application>Microsoft Office PowerPoint</Application>
  <PresentationFormat>On-screen Show (4:3)</PresentationFormat>
  <Paragraphs>57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Курс «Нейромаркетинг»</vt:lpstr>
      <vt:lpstr>04.02.2019 г.</vt:lpstr>
      <vt:lpstr>PowerPoint Presentation</vt:lpstr>
      <vt:lpstr>05.02.2019 г.</vt:lpstr>
      <vt:lpstr>PowerPoint Presentation</vt:lpstr>
      <vt:lpstr>PowerPoint Presentation</vt:lpstr>
      <vt:lpstr>06.02.2019 г.</vt:lpstr>
      <vt:lpstr>PowerPoint Presentation</vt:lpstr>
      <vt:lpstr>08.02.2019 г.</vt:lpstr>
      <vt:lpstr>08.02.2019 г.</vt:lpstr>
      <vt:lpstr>Результаты ЭЭГ в пакете «BrainStorm» </vt:lpstr>
      <vt:lpstr>08.02.2019 г.</vt:lpstr>
      <vt:lpstr>Тепловые карты</vt:lpstr>
      <vt:lpstr>PowerPoint Presentation</vt:lpstr>
      <vt:lpstr>08.02.2019 г.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 «Нейромаркетинг»</dc:title>
  <dc:creator>Tiziana</dc:creator>
  <cp:lastModifiedBy>profile</cp:lastModifiedBy>
  <cp:revision>21</cp:revision>
  <dcterms:created xsi:type="dcterms:W3CDTF">2019-02-08T08:40:08Z</dcterms:created>
  <dcterms:modified xsi:type="dcterms:W3CDTF">2019-02-08T11:08:30Z</dcterms:modified>
</cp:coreProperties>
</file>